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717" r:id="rId5"/>
    <p:sldId id="437" r:id="rId6"/>
    <p:sldId id="646" r:id="rId7"/>
    <p:sldId id="440" r:id="rId8"/>
    <p:sldId id="350" r:id="rId9"/>
    <p:sldId id="487" r:id="rId10"/>
    <p:sldId id="488" r:id="rId11"/>
    <p:sldId id="489" r:id="rId12"/>
    <p:sldId id="490" r:id="rId13"/>
    <p:sldId id="491" r:id="rId14"/>
    <p:sldId id="647" r:id="rId15"/>
    <p:sldId id="492" r:id="rId16"/>
    <p:sldId id="493" r:id="rId17"/>
    <p:sldId id="564" r:id="rId18"/>
    <p:sldId id="565" r:id="rId19"/>
    <p:sldId id="566" r:id="rId20"/>
    <p:sldId id="576" r:id="rId21"/>
    <p:sldId id="496" r:id="rId22"/>
    <p:sldId id="603" r:id="rId23"/>
    <p:sldId id="577" r:id="rId24"/>
    <p:sldId id="575" r:id="rId25"/>
    <p:sldId id="578" r:id="rId26"/>
    <p:sldId id="592" r:id="rId27"/>
    <p:sldId id="593" r:id="rId28"/>
    <p:sldId id="595" r:id="rId29"/>
    <p:sldId id="509" r:id="rId30"/>
    <p:sldId id="581" r:id="rId31"/>
    <p:sldId id="579" r:id="rId32"/>
    <p:sldId id="580" r:id="rId33"/>
    <p:sldId id="596" r:id="rId34"/>
    <p:sldId id="500" r:id="rId35"/>
    <p:sldId id="582" r:id="rId36"/>
    <p:sldId id="583" r:id="rId37"/>
    <p:sldId id="586" r:id="rId38"/>
    <p:sldId id="597" r:id="rId39"/>
    <p:sldId id="502" r:id="rId40"/>
    <p:sldId id="602" r:id="rId41"/>
    <p:sldId id="589" r:id="rId42"/>
    <p:sldId id="588" r:id="rId43"/>
    <p:sldId id="604" r:id="rId44"/>
    <p:sldId id="504" r:id="rId45"/>
    <p:sldId id="435" r:id="rId46"/>
    <p:sldId id="598" r:id="rId47"/>
    <p:sldId id="506" r:id="rId48"/>
    <p:sldId id="599" r:id="rId49"/>
    <p:sldId id="591" r:id="rId50"/>
    <p:sldId id="600" r:id="rId51"/>
    <p:sldId id="601" r:id="rId52"/>
    <p:sldId id="590" r:id="rId53"/>
    <p:sldId id="594" r:id="rId54"/>
    <p:sldId id="705" r:id="rId55"/>
    <p:sldId id="439" r:id="rId56"/>
    <p:sldId id="352" r:id="rId57"/>
    <p:sldId id="359" r:id="rId58"/>
    <p:sldId id="360" r:id="rId59"/>
    <p:sldId id="361" r:id="rId60"/>
    <p:sldId id="362" r:id="rId61"/>
    <p:sldId id="363" r:id="rId62"/>
    <p:sldId id="364" r:id="rId63"/>
    <p:sldId id="365" r:id="rId64"/>
    <p:sldId id="366" r:id="rId65"/>
    <p:sldId id="37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AD495E"/>
    <a:srgbClr val="FF66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1" qsCatId="simple" csTypeId="urn:microsoft.com/office/officeart/2005/8/colors/accent0_1#1" csCatId="mainScheme" phldr="1"/>
      <dgm:spPr/>
      <dgm:t>
        <a:bodyPr/>
        <a:lstStyle/>
        <a:p>
          <a:endParaRPr lang="en-US"/>
        </a:p>
      </dgm:t>
    </dgm:pt>
    <dgm:pt modelId="{06E1DD42-581E-4D80-AB7B-D5749E554E70}">
      <dgm:prSet phldrT="[Text]"/>
      <dgm:spPr/>
      <dgm:t>
        <a:bodyPr/>
        <a:lstStyle/>
        <a:p>
          <a:r>
            <a:rPr lang="en-US" dirty="0"/>
            <a:t>Field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a:t>Safety</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a:t>Emissions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a:t>Micro-simulation &amp; HCM Analysis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a:t>Dynamic Traffic Assignment</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a:t>Travel Demand Forecasting</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219FD90B-BB70-473A-A49E-0D59851BB021}" type="presOf" srcId="{EC34B7C9-187D-48E0-85D2-CF8013D8D789}" destId="{4538495D-6D78-4449-B692-079373E342C5}"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9E6C1A40-53A1-4A2F-8B5C-DBF595A6B8F2}" type="presOf" srcId="{25D0BC2E-D8B7-4B4C-B8E8-7CC06BC4C312}" destId="{3B1B794E-4869-4B2F-AC11-8EB83390829A}" srcOrd="0" destOrd="0" presId="urn:microsoft.com/office/officeart/2011/layout/HexagonRadial"/>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3AC5D551-9FD4-4EE9-8B1F-39DE510F5B37}" type="presOf" srcId="{12956DA9-1058-4BF2-AC75-EF6695654B89}" destId="{94C7F924-A6FB-454B-A799-AE32A0595BD4}" srcOrd="0" destOrd="0" presId="urn:microsoft.com/office/officeart/2011/layout/HexagonRadial"/>
    <dgm:cxn modelId="{45CE6E7E-A383-44E5-9131-A89E42703E8A}" type="presOf" srcId="{22786E4E-63A4-4AB1-A4D3-DE4A1DF198DA}" destId="{6A40E36C-87ED-4EDF-9B6A-511242323940}" srcOrd="0" destOrd="0" presId="urn:microsoft.com/office/officeart/2011/layout/HexagonRadial"/>
    <dgm:cxn modelId="{7592207F-049F-4D6E-AD19-84DD10A86D11}" type="presOf" srcId="{06E1DD42-581E-4D80-AB7B-D5749E554E70}" destId="{5E593337-AB06-4724-B406-EEC2944C6143}" srcOrd="0" destOrd="0" presId="urn:microsoft.com/office/officeart/2011/layout/HexagonRadial"/>
    <dgm:cxn modelId="{101C59C3-D0D5-4A9C-A29D-4F921BD5BA10}" type="presOf" srcId="{B3B2E6F3-6E41-449C-BCBD-25EAE245986D}" destId="{4962FA62-0C09-40D6-B79A-E14BEB514BC0}" srcOrd="0" destOrd="0" presId="urn:microsoft.com/office/officeart/2011/layout/HexagonRadial"/>
    <dgm:cxn modelId="{0E1223C5-745F-4746-9438-8523D5A58501}" type="presOf" srcId="{6C5C2048-C1D0-4591-8844-5E2C14C78E44}" destId="{4512D27A-FBF0-45FA-A98C-3A05B7B6D26D}"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D546D7C9-AC85-4D68-BDE4-79982150CCC0}" type="presOf" srcId="{76307505-1441-4572-A9C4-2A8C0B8D01F4}" destId="{F9B44C95-E17A-44EA-9B34-5B7D6E207A4C}"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51B6CB83-6F30-4219-98B6-ACA8DCF7B6F3}" type="presParOf" srcId="{4512D27A-FBF0-45FA-A98C-3A05B7B6D26D}" destId="{94C7F924-A6FB-454B-A799-AE32A0595BD4}" srcOrd="0" destOrd="0" presId="urn:microsoft.com/office/officeart/2011/layout/HexagonRadial"/>
    <dgm:cxn modelId="{321D3201-600D-41AB-B42F-C961DE9C31D8}" type="presParOf" srcId="{4512D27A-FBF0-45FA-A98C-3A05B7B6D26D}" destId="{51B488D7-83B9-4BE5-A0DC-056A0629F9A2}" srcOrd="1" destOrd="0" presId="urn:microsoft.com/office/officeart/2011/layout/HexagonRadial"/>
    <dgm:cxn modelId="{9C6BE867-866C-4ABE-8568-85A2FB090A0D}" type="presParOf" srcId="{51B488D7-83B9-4BE5-A0DC-056A0629F9A2}" destId="{4D6F8E0B-0AF3-40D5-A5CC-30986F44AAEF}" srcOrd="0" destOrd="0" presId="urn:microsoft.com/office/officeart/2011/layout/HexagonRadial"/>
    <dgm:cxn modelId="{EF945504-CC7D-4219-AC49-4F0BC6A3107E}" type="presParOf" srcId="{4512D27A-FBF0-45FA-A98C-3A05B7B6D26D}" destId="{5E593337-AB06-4724-B406-EEC2944C6143}" srcOrd="2" destOrd="0" presId="urn:microsoft.com/office/officeart/2011/layout/HexagonRadial"/>
    <dgm:cxn modelId="{F30C7985-2785-4E53-A1A7-894F3C4DFEC3}" type="presParOf" srcId="{4512D27A-FBF0-45FA-A98C-3A05B7B6D26D}" destId="{BD553C59-2315-4C03-B89A-59CBC9A074F8}" srcOrd="3" destOrd="0" presId="urn:microsoft.com/office/officeart/2011/layout/HexagonRadial"/>
    <dgm:cxn modelId="{9C703103-3787-408A-B4D5-A50A8BBB513D}" type="presParOf" srcId="{BD553C59-2315-4C03-B89A-59CBC9A074F8}" destId="{6EDEB104-6957-4173-9B23-BA967E80BC91}" srcOrd="0" destOrd="0" presId="urn:microsoft.com/office/officeart/2011/layout/HexagonRadial"/>
    <dgm:cxn modelId="{41E59A4C-7EA5-4D9A-A4A6-71C3D88C0CF1}" type="presParOf" srcId="{4512D27A-FBF0-45FA-A98C-3A05B7B6D26D}" destId="{6A40E36C-87ED-4EDF-9B6A-511242323940}" srcOrd="4" destOrd="0" presId="urn:microsoft.com/office/officeart/2011/layout/HexagonRadial"/>
    <dgm:cxn modelId="{BF81D9FD-CD81-4643-B9EB-D37116306799}" type="presParOf" srcId="{4512D27A-FBF0-45FA-A98C-3A05B7B6D26D}" destId="{521F1CC1-4FD6-4706-A63E-C609DA652840}" srcOrd="5" destOrd="0" presId="urn:microsoft.com/office/officeart/2011/layout/HexagonRadial"/>
    <dgm:cxn modelId="{1635D563-FBCA-479F-80A4-847C5E6D6AE5}" type="presParOf" srcId="{521F1CC1-4FD6-4706-A63E-C609DA652840}" destId="{64E7802A-4DBE-4FD2-93C7-ACDABD584CDD}" srcOrd="0" destOrd="0" presId="urn:microsoft.com/office/officeart/2011/layout/HexagonRadial"/>
    <dgm:cxn modelId="{E3B3BDBF-6EE7-4216-B16C-7C291A39CC1B}" type="presParOf" srcId="{4512D27A-FBF0-45FA-A98C-3A05B7B6D26D}" destId="{4538495D-6D78-4449-B692-079373E342C5}" srcOrd="6" destOrd="0" presId="urn:microsoft.com/office/officeart/2011/layout/HexagonRadial"/>
    <dgm:cxn modelId="{076A73FA-881E-4A2D-A8AF-70C4859DE388}" type="presParOf" srcId="{4512D27A-FBF0-45FA-A98C-3A05B7B6D26D}" destId="{60CA62F0-40F6-496A-9FCA-C28D4AC677ED}" srcOrd="7" destOrd="0" presId="urn:microsoft.com/office/officeart/2011/layout/HexagonRadial"/>
    <dgm:cxn modelId="{9CED2011-30D0-402B-9D99-4F4E8ADEFBC2}" type="presParOf" srcId="{60CA62F0-40F6-496A-9FCA-C28D4AC677ED}" destId="{0BE847A5-7988-45B6-AA97-1331D5481B23}" srcOrd="0" destOrd="0" presId="urn:microsoft.com/office/officeart/2011/layout/HexagonRadial"/>
    <dgm:cxn modelId="{5A0C5DFB-43F2-48A0-9956-1E5F4609D501}" type="presParOf" srcId="{4512D27A-FBF0-45FA-A98C-3A05B7B6D26D}" destId="{3B1B794E-4869-4B2F-AC11-8EB83390829A}" srcOrd="8" destOrd="0" presId="urn:microsoft.com/office/officeart/2011/layout/HexagonRadial"/>
    <dgm:cxn modelId="{AA2D1AF4-D2B1-49CD-A5B6-C060B085D910}" type="presParOf" srcId="{4512D27A-FBF0-45FA-A98C-3A05B7B6D26D}" destId="{31CA7C40-E5DD-4420-BCD4-0389E962177B}" srcOrd="9" destOrd="0" presId="urn:microsoft.com/office/officeart/2011/layout/HexagonRadial"/>
    <dgm:cxn modelId="{46904CC2-6508-4170-AB72-91B0F1CB903C}" type="presParOf" srcId="{31CA7C40-E5DD-4420-BCD4-0389E962177B}" destId="{8A807E00-0DB8-4F4D-9343-ACC3EF6B6E03}" srcOrd="0" destOrd="0" presId="urn:microsoft.com/office/officeart/2011/layout/HexagonRadial"/>
    <dgm:cxn modelId="{83E13469-DF9D-41B7-B88C-F13D61DA48DE}" type="presParOf" srcId="{4512D27A-FBF0-45FA-A98C-3A05B7B6D26D}" destId="{4962FA62-0C09-40D6-B79A-E14BEB514BC0}" srcOrd="10" destOrd="0" presId="urn:microsoft.com/office/officeart/2011/layout/HexagonRadial"/>
    <dgm:cxn modelId="{11BC56CB-C76C-48FF-A826-6E5CDE5EB779}" type="presParOf" srcId="{4512D27A-FBF0-45FA-A98C-3A05B7B6D26D}" destId="{1B15AEA7-E5B5-44B8-B216-7C5268CF3862}" srcOrd="11" destOrd="0" presId="urn:microsoft.com/office/officeart/2011/layout/HexagonRadial"/>
    <dgm:cxn modelId="{57A10164-44C0-489D-BD89-C81FCBC3C341}" type="presParOf" srcId="{1B15AEA7-E5B5-44B8-B216-7C5268CF3862}" destId="{3BF1F0C5-AB90-47D5-A95A-509130FA8144}" srcOrd="0" destOrd="0" presId="urn:microsoft.com/office/officeart/2011/layout/HexagonRadial"/>
    <dgm:cxn modelId="{2B158D94-1751-41C4-BCA5-E9BEFE5530E7}"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pPr>
            <a:lnSpc>
              <a:spcPct val="80000"/>
            </a:lnSpc>
            <a:spcAft>
              <a:spcPts val="0"/>
            </a:spcAft>
          </a:pPr>
          <a:r>
            <a:rPr lang="en-US" altLang="zh-CN" sz="1400" dirty="0" err="1">
              <a:solidFill>
                <a:schemeClr val="bg1"/>
              </a:solidFill>
            </a:rPr>
            <a:t>Multimodel</a:t>
          </a:r>
          <a:r>
            <a:rPr lang="en-US" altLang="zh-CN" sz="1400" dirty="0">
              <a:solidFill>
                <a:schemeClr val="bg1"/>
              </a:solidFill>
            </a:rPr>
            <a:t> </a:t>
          </a:r>
          <a:r>
            <a:rPr lang="en-US" sz="1400" dirty="0">
              <a:solidFill>
                <a:schemeClr val="bg1"/>
              </a:solidFill>
            </a:rPr>
            <a:t>Optimization</a:t>
          </a:r>
        </a:p>
        <a:p>
          <a:pPr>
            <a:lnSpc>
              <a:spcPct val="80000"/>
            </a:lnSpc>
            <a:spcAft>
              <a:spcPts val="0"/>
            </a:spcAft>
          </a:pPr>
          <a:r>
            <a:rPr lang="en-US" sz="1400" dirty="0">
              <a:solidFill>
                <a:schemeClr val="bg1"/>
              </a:solidFill>
            </a:rPr>
            <a:t>&amp; </a:t>
          </a:r>
        </a:p>
        <a:p>
          <a:pPr>
            <a:lnSpc>
              <a:spcPct val="80000"/>
            </a:lnSpc>
            <a:spcAft>
              <a:spcPts val="0"/>
            </a:spcAft>
          </a:pPr>
          <a:r>
            <a:rPr lang="en-US" sz="1400" dirty="0">
              <a:solidFill>
                <a:schemeClr val="bg1"/>
              </a:solidFill>
            </a:rPr>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2" qsCatId="simple" csTypeId="urn:microsoft.com/office/officeart/2005/8/colors/accent0_1#2" csCatId="mainScheme" phldr="1"/>
      <dgm:spPr/>
      <dgm:t>
        <a:bodyPr/>
        <a:lstStyle/>
        <a:p>
          <a:endParaRPr lang="en-US"/>
        </a:p>
      </dgm:t>
    </dgm:pt>
    <dgm:pt modelId="{06E1DD42-581E-4D80-AB7B-D5749E554E70}">
      <dgm:prSet phldrT="[Text]"/>
      <dgm:spPr/>
      <dgm:t>
        <a:bodyPr/>
        <a:lstStyle/>
        <a:p>
          <a:r>
            <a:rPr lang="en-US" dirty="0"/>
            <a:t>Field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a:t>Optimizing scheduling and routing, Safety &amp; Emissions Models</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a:t>HCM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a:t>Dynamic Traffic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387D010F-2A0C-4B98-B505-BF82F48636DC}" type="presOf" srcId="{B3B2E6F3-6E41-449C-BCBD-25EAE245986D}" destId="{4962FA62-0C09-40D6-B79A-E14BEB514BC0}"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61E82C4A-AC87-4525-AC98-9D1A34A9A9B2}" type="presOf" srcId="{6C5C2048-C1D0-4591-8844-5E2C14C78E44}" destId="{4512D27A-FBF0-45FA-A98C-3A05B7B6D26D}" srcOrd="0" destOrd="0" presId="urn:microsoft.com/office/officeart/2011/layout/HexagonRadial"/>
    <dgm:cxn modelId="{C5050076-A868-41EF-9159-607CEDC9D5D6}" type="presOf" srcId="{25D0BC2E-D8B7-4B4C-B8E8-7CC06BC4C312}" destId="{3B1B794E-4869-4B2F-AC11-8EB83390829A}" srcOrd="0" destOrd="0" presId="urn:microsoft.com/office/officeart/2011/layout/HexagonRadial"/>
    <dgm:cxn modelId="{76129585-B830-4391-9625-F9DE5C9345A4}" type="presOf" srcId="{06E1DD42-581E-4D80-AB7B-D5749E554E70}" destId="{5E593337-AB06-4724-B406-EEC2944C6143}" srcOrd="0" destOrd="0" presId="urn:microsoft.com/office/officeart/2011/layout/HexagonRadial"/>
    <dgm:cxn modelId="{14D26694-1E7E-4B09-A0B3-637E344567C9}" type="presOf" srcId="{76307505-1441-4572-A9C4-2A8C0B8D01F4}" destId="{F9B44C95-E17A-44EA-9B34-5B7D6E207A4C}" srcOrd="0" destOrd="0" presId="urn:microsoft.com/office/officeart/2011/layout/HexagonRadial"/>
    <dgm:cxn modelId="{A801169A-C2B2-403F-B060-DFD4689171D0}" type="presOf" srcId="{12956DA9-1058-4BF2-AC75-EF6695654B89}" destId="{94C7F924-A6FB-454B-A799-AE32A0595BD4}" srcOrd="0" destOrd="0" presId="urn:microsoft.com/office/officeart/2011/layout/HexagonRadial"/>
    <dgm:cxn modelId="{5B6277AE-E455-4269-8836-12559AB9F4F7}" type="presOf" srcId="{EC34B7C9-187D-48E0-85D2-CF8013D8D789}" destId="{4538495D-6D78-4449-B692-079373E342C5}"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2F6BF7E5-1C33-4956-8BDF-DA8FAE79BB6F}"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4B14A43-8D2D-4845-BD06-8596BB4F989C}" type="presParOf" srcId="{4512D27A-FBF0-45FA-A98C-3A05B7B6D26D}" destId="{94C7F924-A6FB-454B-A799-AE32A0595BD4}" srcOrd="0" destOrd="0" presId="urn:microsoft.com/office/officeart/2011/layout/HexagonRadial"/>
    <dgm:cxn modelId="{17E5C961-A812-4FFC-84DF-05BD9C9B2784}" type="presParOf" srcId="{4512D27A-FBF0-45FA-A98C-3A05B7B6D26D}" destId="{51B488D7-83B9-4BE5-A0DC-056A0629F9A2}" srcOrd="1" destOrd="0" presId="urn:microsoft.com/office/officeart/2011/layout/HexagonRadial"/>
    <dgm:cxn modelId="{D26F391D-E649-4A6B-8967-DC4E1816C365}" type="presParOf" srcId="{51B488D7-83B9-4BE5-A0DC-056A0629F9A2}" destId="{4D6F8E0B-0AF3-40D5-A5CC-30986F44AAEF}" srcOrd="0" destOrd="0" presId="urn:microsoft.com/office/officeart/2011/layout/HexagonRadial"/>
    <dgm:cxn modelId="{B639B5CE-29B0-40D5-92C8-CFB89AF07C5B}" type="presParOf" srcId="{4512D27A-FBF0-45FA-A98C-3A05B7B6D26D}" destId="{5E593337-AB06-4724-B406-EEC2944C6143}" srcOrd="2" destOrd="0" presId="urn:microsoft.com/office/officeart/2011/layout/HexagonRadial"/>
    <dgm:cxn modelId="{1666DB61-CFFB-4144-8F66-D366D4D3C2AE}" type="presParOf" srcId="{4512D27A-FBF0-45FA-A98C-3A05B7B6D26D}" destId="{BD553C59-2315-4C03-B89A-59CBC9A074F8}" srcOrd="3" destOrd="0" presId="urn:microsoft.com/office/officeart/2011/layout/HexagonRadial"/>
    <dgm:cxn modelId="{0BA87DE2-71C2-4C75-BA39-630B8CFC43F2}" type="presParOf" srcId="{BD553C59-2315-4C03-B89A-59CBC9A074F8}" destId="{6EDEB104-6957-4173-9B23-BA967E80BC91}" srcOrd="0" destOrd="0" presId="urn:microsoft.com/office/officeart/2011/layout/HexagonRadial"/>
    <dgm:cxn modelId="{4B6B7BA7-E428-42BC-8FA1-ABE729FCE97D}" type="presParOf" srcId="{4512D27A-FBF0-45FA-A98C-3A05B7B6D26D}" destId="{6A40E36C-87ED-4EDF-9B6A-511242323940}" srcOrd="4" destOrd="0" presId="urn:microsoft.com/office/officeart/2011/layout/HexagonRadial"/>
    <dgm:cxn modelId="{71097921-D319-48C6-A266-E14739BEC38B}" type="presParOf" srcId="{4512D27A-FBF0-45FA-A98C-3A05B7B6D26D}" destId="{521F1CC1-4FD6-4706-A63E-C609DA652840}" srcOrd="5" destOrd="0" presId="urn:microsoft.com/office/officeart/2011/layout/HexagonRadial"/>
    <dgm:cxn modelId="{7C700AE2-7938-46F1-A54B-AA78E64CEB97}" type="presParOf" srcId="{521F1CC1-4FD6-4706-A63E-C609DA652840}" destId="{64E7802A-4DBE-4FD2-93C7-ACDABD584CDD}" srcOrd="0" destOrd="0" presId="urn:microsoft.com/office/officeart/2011/layout/HexagonRadial"/>
    <dgm:cxn modelId="{89ACB705-1F56-4F74-9489-47D774495AB3}" type="presParOf" srcId="{4512D27A-FBF0-45FA-A98C-3A05B7B6D26D}" destId="{4538495D-6D78-4449-B692-079373E342C5}" srcOrd="6" destOrd="0" presId="urn:microsoft.com/office/officeart/2011/layout/HexagonRadial"/>
    <dgm:cxn modelId="{61E55F1C-8718-4C2C-B5DB-65AAE5A220D0}" type="presParOf" srcId="{4512D27A-FBF0-45FA-A98C-3A05B7B6D26D}" destId="{60CA62F0-40F6-496A-9FCA-C28D4AC677ED}" srcOrd="7" destOrd="0" presId="urn:microsoft.com/office/officeart/2011/layout/HexagonRadial"/>
    <dgm:cxn modelId="{9AF96E5B-E5C8-40D0-8A20-B71D4A72288B}" type="presParOf" srcId="{60CA62F0-40F6-496A-9FCA-C28D4AC677ED}" destId="{0BE847A5-7988-45B6-AA97-1331D5481B23}" srcOrd="0" destOrd="0" presId="urn:microsoft.com/office/officeart/2011/layout/HexagonRadial"/>
    <dgm:cxn modelId="{03EBE605-8955-4206-AF78-C606DD256141}" type="presParOf" srcId="{4512D27A-FBF0-45FA-A98C-3A05B7B6D26D}" destId="{3B1B794E-4869-4B2F-AC11-8EB83390829A}" srcOrd="8" destOrd="0" presId="urn:microsoft.com/office/officeart/2011/layout/HexagonRadial"/>
    <dgm:cxn modelId="{A6716B81-BE35-49B3-A266-91B2EF7B00EB}" type="presParOf" srcId="{4512D27A-FBF0-45FA-A98C-3A05B7B6D26D}" destId="{31CA7C40-E5DD-4420-BCD4-0389E962177B}" srcOrd="9" destOrd="0" presId="urn:microsoft.com/office/officeart/2011/layout/HexagonRadial"/>
    <dgm:cxn modelId="{790F6888-468E-43EF-BB58-D4C85F7FC06C}" type="presParOf" srcId="{31CA7C40-E5DD-4420-BCD4-0389E962177B}" destId="{8A807E00-0DB8-4F4D-9343-ACC3EF6B6E03}" srcOrd="0" destOrd="0" presId="urn:microsoft.com/office/officeart/2011/layout/HexagonRadial"/>
    <dgm:cxn modelId="{675561C4-9023-487A-B28D-CC1A7E2CCF5E}" type="presParOf" srcId="{4512D27A-FBF0-45FA-A98C-3A05B7B6D26D}" destId="{4962FA62-0C09-40D6-B79A-E14BEB514BC0}" srcOrd="10" destOrd="0" presId="urn:microsoft.com/office/officeart/2011/layout/HexagonRadial"/>
    <dgm:cxn modelId="{B0A1CC3E-D6AD-4141-A2B3-83B97140475C}" type="presParOf" srcId="{4512D27A-FBF0-45FA-A98C-3A05B7B6D26D}" destId="{1B15AEA7-E5B5-44B8-B216-7C5268CF3862}" srcOrd="11" destOrd="0" presId="urn:microsoft.com/office/officeart/2011/layout/HexagonRadial"/>
    <dgm:cxn modelId="{179C8B48-591F-4D18-BF4D-647B139B58B9}" type="presParOf" srcId="{1B15AEA7-E5B5-44B8-B216-7C5268CF3862}" destId="{3BF1F0C5-AB90-47D5-A95A-509130FA8144}" srcOrd="0" destOrd="0" presId="urn:microsoft.com/office/officeart/2011/layout/HexagonRadial"/>
    <dgm:cxn modelId="{87D20731-E409-4A40-90BA-1A6374A77BB0}"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3" qsCatId="simple" csTypeId="urn:microsoft.com/office/officeart/2005/8/colors/colorful5#1" csCatId="colorful" phldr="1"/>
      <dgm:spPr/>
      <dgm:t>
        <a:bodyPr/>
        <a:lstStyle/>
        <a:p>
          <a:endParaRPr lang="en-US"/>
        </a:p>
      </dgm:t>
    </dgm:pt>
    <dgm:pt modelId="{06E1DD42-581E-4D80-AB7B-D5749E554E70}">
      <dgm:prSet phldrT="[Text]" custT="1"/>
      <dgm:spPr/>
      <dgm:t>
        <a:bodyPr/>
        <a:lstStyle/>
        <a:p>
          <a:r>
            <a:rPr lang="en-US" altLang="zh-CN" sz="1300" dirty="0"/>
            <a:t>Big</a:t>
          </a:r>
          <a:r>
            <a:rPr lang="en-US" sz="1300" dirty="0"/>
            <a:t>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custT="1"/>
      <dgm:spPr/>
      <dgm:t>
        <a:bodyPr/>
        <a:lstStyle/>
        <a:p>
          <a:pPr>
            <a:spcAft>
              <a:spcPts val="0"/>
            </a:spcAft>
          </a:pPr>
          <a:r>
            <a:rPr lang="en-US" altLang="zh-CN" sz="1300" dirty="0" err="1"/>
            <a:t>Multimodel</a:t>
          </a:r>
          <a:r>
            <a:rPr lang="en-US" altLang="zh-CN" sz="1300" dirty="0"/>
            <a:t> </a:t>
          </a:r>
          <a:r>
            <a:rPr lang="en-US" sz="1300" dirty="0"/>
            <a:t>Optimization</a:t>
          </a:r>
        </a:p>
        <a:p>
          <a:pPr>
            <a:spcAft>
              <a:spcPts val="0"/>
            </a:spcAft>
          </a:pPr>
          <a:r>
            <a:rPr lang="en-US" sz="1300" dirty="0"/>
            <a:t>&amp;</a:t>
          </a:r>
        </a:p>
        <a:p>
          <a:pPr>
            <a:spcAft>
              <a:spcPts val="0"/>
            </a:spcAft>
          </a:pPr>
          <a:r>
            <a:rPr lang="en-US" sz="1300" dirty="0"/>
            <a:t> Scheduling and Routing</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custT="1"/>
      <dgm:spPr/>
      <dgm:t>
        <a:bodyPr/>
        <a:lstStyle/>
        <a:p>
          <a:r>
            <a:rPr lang="en-US" sz="1300" dirty="0"/>
            <a:t>Highway Capacity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custT="1"/>
      <dgm:spPr/>
      <dgm:t>
        <a:bodyPr/>
        <a:lstStyle/>
        <a:p>
          <a:r>
            <a:rPr lang="en-US" sz="13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pPr/>
      <dgm:t>
        <a:bodyPr/>
        <a:lstStyle/>
        <a:p>
          <a:pPr>
            <a:lnSpc>
              <a:spcPct val="80000"/>
            </a:lnSpc>
          </a:pPr>
          <a:r>
            <a:rPr lang="en-US" sz="13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3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09400">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custScaleY="105287">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36D72A00-7971-4BAB-8CAD-B5714302B851}" type="presOf" srcId="{76307505-1441-4572-A9C4-2A8C0B8D01F4}" destId="{F9B44C95-E17A-44EA-9B34-5B7D6E207A4C}"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68757C1B-5FAD-4906-ADF1-A5540810720C}"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EE3C65F-A9B0-4295-ACCD-8913CEAFB808}" type="presOf" srcId="{6C5C2048-C1D0-4591-8844-5E2C14C78E44}" destId="{4512D27A-FBF0-45FA-A98C-3A05B7B6D26D}" srcOrd="0" destOrd="0" presId="urn:microsoft.com/office/officeart/2011/layout/HexagonRadial"/>
    <dgm:cxn modelId="{867CA785-0DA1-4E6F-9B64-B476B5929ADD}" type="presOf" srcId="{25D0BC2E-D8B7-4B4C-B8E8-7CC06BC4C312}" destId="{3B1B794E-4869-4B2F-AC11-8EB83390829A}" srcOrd="0" destOrd="0" presId="urn:microsoft.com/office/officeart/2011/layout/HexagonRadial"/>
    <dgm:cxn modelId="{05B49B8A-FD76-4B03-AF46-7D69658CAD4F}" type="presOf" srcId="{B3B2E6F3-6E41-449C-BCBD-25EAE245986D}" destId="{4962FA62-0C09-40D6-B79A-E14BEB514BC0}" srcOrd="0" destOrd="0" presId="urn:microsoft.com/office/officeart/2011/layout/HexagonRadial"/>
    <dgm:cxn modelId="{D3165EAB-13B3-499C-BB00-21D9E061A35D}" type="presOf" srcId="{22786E4E-63A4-4AB1-A4D3-DE4A1DF198DA}" destId="{6A40E36C-87ED-4EDF-9B6A-511242323940}" srcOrd="0" destOrd="0" presId="urn:microsoft.com/office/officeart/2011/layout/HexagonRadial"/>
    <dgm:cxn modelId="{E788C8B3-6B0F-4BB3-AF90-01F4C9382EFC}" type="presOf" srcId="{12956DA9-1058-4BF2-AC75-EF6695654B89}" destId="{94C7F924-A6FB-454B-A799-AE32A0595BD4}"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51C9FEEE-66A7-4A88-B1FF-17A98FE37D04}" type="presOf" srcId="{EC34B7C9-187D-48E0-85D2-CF8013D8D789}" destId="{4538495D-6D78-4449-B692-079373E342C5}"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DA17BB49-84C1-4845-9104-4376BC938A71}" type="presParOf" srcId="{4512D27A-FBF0-45FA-A98C-3A05B7B6D26D}" destId="{94C7F924-A6FB-454B-A799-AE32A0595BD4}" srcOrd="0" destOrd="0" presId="urn:microsoft.com/office/officeart/2011/layout/HexagonRadial"/>
    <dgm:cxn modelId="{76C45A58-3531-4EE3-9C6F-41F372C535BA}" type="presParOf" srcId="{4512D27A-FBF0-45FA-A98C-3A05B7B6D26D}" destId="{51B488D7-83B9-4BE5-A0DC-056A0629F9A2}" srcOrd="1" destOrd="0" presId="urn:microsoft.com/office/officeart/2011/layout/HexagonRadial"/>
    <dgm:cxn modelId="{914C0F6B-142C-4A1E-B8D5-E36F5CBA347B}" type="presParOf" srcId="{51B488D7-83B9-4BE5-A0DC-056A0629F9A2}" destId="{4D6F8E0B-0AF3-40D5-A5CC-30986F44AAEF}" srcOrd="0" destOrd="0" presId="urn:microsoft.com/office/officeart/2011/layout/HexagonRadial"/>
    <dgm:cxn modelId="{BE652CD4-3D71-499A-90BE-B5EF2BC7ACC1}" type="presParOf" srcId="{4512D27A-FBF0-45FA-A98C-3A05B7B6D26D}" destId="{5E593337-AB06-4724-B406-EEC2944C6143}" srcOrd="2" destOrd="0" presId="urn:microsoft.com/office/officeart/2011/layout/HexagonRadial"/>
    <dgm:cxn modelId="{6B4B03A0-51B3-4F85-AB6F-1EF71AB97558}" type="presParOf" srcId="{4512D27A-FBF0-45FA-A98C-3A05B7B6D26D}" destId="{BD553C59-2315-4C03-B89A-59CBC9A074F8}" srcOrd="3" destOrd="0" presId="urn:microsoft.com/office/officeart/2011/layout/HexagonRadial"/>
    <dgm:cxn modelId="{C133F78A-C308-4D4B-AEC3-33F59C62FE8E}" type="presParOf" srcId="{BD553C59-2315-4C03-B89A-59CBC9A074F8}" destId="{6EDEB104-6957-4173-9B23-BA967E80BC91}" srcOrd="0" destOrd="0" presId="urn:microsoft.com/office/officeart/2011/layout/HexagonRadial"/>
    <dgm:cxn modelId="{446F019A-CFB4-4B8C-8277-15A4D84CFA77}" type="presParOf" srcId="{4512D27A-FBF0-45FA-A98C-3A05B7B6D26D}" destId="{6A40E36C-87ED-4EDF-9B6A-511242323940}" srcOrd="4" destOrd="0" presId="urn:microsoft.com/office/officeart/2011/layout/HexagonRadial"/>
    <dgm:cxn modelId="{8229BA31-793E-4EC4-9103-91FED06535D0}" type="presParOf" srcId="{4512D27A-FBF0-45FA-A98C-3A05B7B6D26D}" destId="{521F1CC1-4FD6-4706-A63E-C609DA652840}" srcOrd="5" destOrd="0" presId="urn:microsoft.com/office/officeart/2011/layout/HexagonRadial"/>
    <dgm:cxn modelId="{A1EE6833-CCDD-47B2-B585-8495C5CA7802}" type="presParOf" srcId="{521F1CC1-4FD6-4706-A63E-C609DA652840}" destId="{64E7802A-4DBE-4FD2-93C7-ACDABD584CDD}" srcOrd="0" destOrd="0" presId="urn:microsoft.com/office/officeart/2011/layout/HexagonRadial"/>
    <dgm:cxn modelId="{35174656-361A-4961-88AF-68AE204A3275}" type="presParOf" srcId="{4512D27A-FBF0-45FA-A98C-3A05B7B6D26D}" destId="{4538495D-6D78-4449-B692-079373E342C5}" srcOrd="6" destOrd="0" presId="urn:microsoft.com/office/officeart/2011/layout/HexagonRadial"/>
    <dgm:cxn modelId="{AFD0CBE6-21D3-491D-9794-160AA9D9872B}" type="presParOf" srcId="{4512D27A-FBF0-45FA-A98C-3A05B7B6D26D}" destId="{60CA62F0-40F6-496A-9FCA-C28D4AC677ED}" srcOrd="7" destOrd="0" presId="urn:microsoft.com/office/officeart/2011/layout/HexagonRadial"/>
    <dgm:cxn modelId="{3E25A476-A989-4062-BACD-DDFD44639E56}" type="presParOf" srcId="{60CA62F0-40F6-496A-9FCA-C28D4AC677ED}" destId="{0BE847A5-7988-45B6-AA97-1331D5481B23}" srcOrd="0" destOrd="0" presId="urn:microsoft.com/office/officeart/2011/layout/HexagonRadial"/>
    <dgm:cxn modelId="{9AE85224-0CF8-4930-8357-4E934F592D29}" type="presParOf" srcId="{4512D27A-FBF0-45FA-A98C-3A05B7B6D26D}" destId="{3B1B794E-4869-4B2F-AC11-8EB83390829A}" srcOrd="8" destOrd="0" presId="urn:microsoft.com/office/officeart/2011/layout/HexagonRadial"/>
    <dgm:cxn modelId="{05C89883-0DCF-49A6-BDA7-4097EB3E9A64}" type="presParOf" srcId="{4512D27A-FBF0-45FA-A98C-3A05B7B6D26D}" destId="{31CA7C40-E5DD-4420-BCD4-0389E962177B}" srcOrd="9" destOrd="0" presId="urn:microsoft.com/office/officeart/2011/layout/HexagonRadial"/>
    <dgm:cxn modelId="{8C1D58B8-6E0B-40F4-A1E3-578141F84AA3}" type="presParOf" srcId="{31CA7C40-E5DD-4420-BCD4-0389E962177B}" destId="{8A807E00-0DB8-4F4D-9343-ACC3EF6B6E03}" srcOrd="0" destOrd="0" presId="urn:microsoft.com/office/officeart/2011/layout/HexagonRadial"/>
    <dgm:cxn modelId="{857B2684-514F-4ED9-8604-A5A6AE32A9F6}" type="presParOf" srcId="{4512D27A-FBF0-45FA-A98C-3A05B7B6D26D}" destId="{4962FA62-0C09-40D6-B79A-E14BEB514BC0}" srcOrd="10" destOrd="0" presId="urn:microsoft.com/office/officeart/2011/layout/HexagonRadial"/>
    <dgm:cxn modelId="{A654A3B8-8260-46F7-BA4B-295C1E19012B}" type="presParOf" srcId="{4512D27A-FBF0-45FA-A98C-3A05B7B6D26D}" destId="{1B15AEA7-E5B5-44B8-B216-7C5268CF3862}" srcOrd="11" destOrd="0" presId="urn:microsoft.com/office/officeart/2011/layout/HexagonRadial"/>
    <dgm:cxn modelId="{19A56F47-7A00-4361-B54D-377E130B2795}" type="presParOf" srcId="{1B15AEA7-E5B5-44B8-B216-7C5268CF3862}" destId="{3BF1F0C5-AB90-47D5-A95A-509130FA8144}" srcOrd="0" destOrd="0" presId="urn:microsoft.com/office/officeart/2011/layout/HexagonRadial"/>
    <dgm:cxn modelId="{4E42DE50-9560-4679-A565-94C39125B0B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3" qsCatId="simple" csTypeId="urn:microsoft.com/office/officeart/2005/8/colors/colorful5#1" csCatId="colorful" phldr="1"/>
      <dgm:spPr/>
      <dgm:t>
        <a:bodyPr/>
        <a:lstStyle/>
        <a:p>
          <a:endParaRPr lang="en-US"/>
        </a:p>
      </dgm:t>
    </dgm:pt>
    <dgm:pt modelId="{06E1DD42-581E-4D80-AB7B-D5749E554E70}">
      <dgm:prSet phldrT="[Text]" custT="1"/>
      <dgm:spPr/>
      <dgm:t>
        <a:bodyPr/>
        <a:lstStyle/>
        <a:p>
          <a:r>
            <a:rPr lang="en-US" altLang="zh-CN" sz="1300" dirty="0"/>
            <a:t>Big</a:t>
          </a:r>
          <a:r>
            <a:rPr lang="en-US" sz="1300" dirty="0"/>
            <a:t>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custT="1"/>
      <dgm:spPr/>
      <dgm:t>
        <a:bodyPr/>
        <a:lstStyle/>
        <a:p>
          <a:pPr>
            <a:spcAft>
              <a:spcPts val="0"/>
            </a:spcAft>
          </a:pPr>
          <a:r>
            <a:rPr lang="en-US" altLang="zh-CN" sz="1300" dirty="0" err="1"/>
            <a:t>Multimodel</a:t>
          </a:r>
          <a:r>
            <a:rPr lang="en-US" altLang="zh-CN" sz="1300" dirty="0"/>
            <a:t> </a:t>
          </a:r>
          <a:r>
            <a:rPr lang="en-US" sz="1300" dirty="0"/>
            <a:t>Optimization</a:t>
          </a:r>
        </a:p>
        <a:p>
          <a:pPr>
            <a:spcAft>
              <a:spcPts val="0"/>
            </a:spcAft>
          </a:pPr>
          <a:r>
            <a:rPr lang="en-US" sz="1300" dirty="0"/>
            <a:t>&amp; </a:t>
          </a:r>
        </a:p>
        <a:p>
          <a:pPr>
            <a:spcAft>
              <a:spcPts val="0"/>
            </a:spcAft>
          </a:pPr>
          <a:r>
            <a:rPr lang="en-US" sz="1300" dirty="0"/>
            <a:t>Scheduling and Routing</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custT="1"/>
      <dgm:spPr/>
      <dgm:t>
        <a:bodyPr/>
        <a:lstStyle/>
        <a:p>
          <a:r>
            <a:rPr lang="en-US" sz="1300" dirty="0"/>
            <a:t>Highway Capacity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custT="1"/>
      <dgm:spPr/>
      <dgm:t>
        <a:bodyPr/>
        <a:lstStyle/>
        <a:p>
          <a:r>
            <a:rPr lang="en-US" sz="13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pPr/>
      <dgm:t>
        <a:bodyPr/>
        <a:lstStyle/>
        <a:p>
          <a:pPr>
            <a:lnSpc>
              <a:spcPct val="80000"/>
            </a:lnSpc>
          </a:pPr>
          <a:r>
            <a:rPr lang="en-US" sz="13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3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09400">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custScaleY="105287">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36D72A00-7971-4BAB-8CAD-B5714302B851}" type="presOf" srcId="{76307505-1441-4572-A9C4-2A8C0B8D01F4}" destId="{F9B44C95-E17A-44EA-9B34-5B7D6E207A4C}"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68757C1B-5FAD-4906-ADF1-A5540810720C}"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EE3C65F-A9B0-4295-ACCD-8913CEAFB808}" type="presOf" srcId="{6C5C2048-C1D0-4591-8844-5E2C14C78E44}" destId="{4512D27A-FBF0-45FA-A98C-3A05B7B6D26D}" srcOrd="0" destOrd="0" presId="urn:microsoft.com/office/officeart/2011/layout/HexagonRadial"/>
    <dgm:cxn modelId="{867CA785-0DA1-4E6F-9B64-B476B5929ADD}" type="presOf" srcId="{25D0BC2E-D8B7-4B4C-B8E8-7CC06BC4C312}" destId="{3B1B794E-4869-4B2F-AC11-8EB83390829A}" srcOrd="0" destOrd="0" presId="urn:microsoft.com/office/officeart/2011/layout/HexagonRadial"/>
    <dgm:cxn modelId="{05B49B8A-FD76-4B03-AF46-7D69658CAD4F}" type="presOf" srcId="{B3B2E6F3-6E41-449C-BCBD-25EAE245986D}" destId="{4962FA62-0C09-40D6-B79A-E14BEB514BC0}" srcOrd="0" destOrd="0" presId="urn:microsoft.com/office/officeart/2011/layout/HexagonRadial"/>
    <dgm:cxn modelId="{D3165EAB-13B3-499C-BB00-21D9E061A35D}" type="presOf" srcId="{22786E4E-63A4-4AB1-A4D3-DE4A1DF198DA}" destId="{6A40E36C-87ED-4EDF-9B6A-511242323940}" srcOrd="0" destOrd="0" presId="urn:microsoft.com/office/officeart/2011/layout/HexagonRadial"/>
    <dgm:cxn modelId="{E788C8B3-6B0F-4BB3-AF90-01F4C9382EFC}" type="presOf" srcId="{12956DA9-1058-4BF2-AC75-EF6695654B89}" destId="{94C7F924-A6FB-454B-A799-AE32A0595BD4}"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51C9FEEE-66A7-4A88-B1FF-17A98FE37D04}" type="presOf" srcId="{EC34B7C9-187D-48E0-85D2-CF8013D8D789}" destId="{4538495D-6D78-4449-B692-079373E342C5}"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DA17BB49-84C1-4845-9104-4376BC938A71}" type="presParOf" srcId="{4512D27A-FBF0-45FA-A98C-3A05B7B6D26D}" destId="{94C7F924-A6FB-454B-A799-AE32A0595BD4}" srcOrd="0" destOrd="0" presId="urn:microsoft.com/office/officeart/2011/layout/HexagonRadial"/>
    <dgm:cxn modelId="{76C45A58-3531-4EE3-9C6F-41F372C535BA}" type="presParOf" srcId="{4512D27A-FBF0-45FA-A98C-3A05B7B6D26D}" destId="{51B488D7-83B9-4BE5-A0DC-056A0629F9A2}" srcOrd="1" destOrd="0" presId="urn:microsoft.com/office/officeart/2011/layout/HexagonRadial"/>
    <dgm:cxn modelId="{914C0F6B-142C-4A1E-B8D5-E36F5CBA347B}" type="presParOf" srcId="{51B488D7-83B9-4BE5-A0DC-056A0629F9A2}" destId="{4D6F8E0B-0AF3-40D5-A5CC-30986F44AAEF}" srcOrd="0" destOrd="0" presId="urn:microsoft.com/office/officeart/2011/layout/HexagonRadial"/>
    <dgm:cxn modelId="{BE652CD4-3D71-499A-90BE-B5EF2BC7ACC1}" type="presParOf" srcId="{4512D27A-FBF0-45FA-A98C-3A05B7B6D26D}" destId="{5E593337-AB06-4724-B406-EEC2944C6143}" srcOrd="2" destOrd="0" presId="urn:microsoft.com/office/officeart/2011/layout/HexagonRadial"/>
    <dgm:cxn modelId="{6B4B03A0-51B3-4F85-AB6F-1EF71AB97558}" type="presParOf" srcId="{4512D27A-FBF0-45FA-A98C-3A05B7B6D26D}" destId="{BD553C59-2315-4C03-B89A-59CBC9A074F8}" srcOrd="3" destOrd="0" presId="urn:microsoft.com/office/officeart/2011/layout/HexagonRadial"/>
    <dgm:cxn modelId="{C133F78A-C308-4D4B-AEC3-33F59C62FE8E}" type="presParOf" srcId="{BD553C59-2315-4C03-B89A-59CBC9A074F8}" destId="{6EDEB104-6957-4173-9B23-BA967E80BC91}" srcOrd="0" destOrd="0" presId="urn:microsoft.com/office/officeart/2011/layout/HexagonRadial"/>
    <dgm:cxn modelId="{446F019A-CFB4-4B8C-8277-15A4D84CFA77}" type="presParOf" srcId="{4512D27A-FBF0-45FA-A98C-3A05B7B6D26D}" destId="{6A40E36C-87ED-4EDF-9B6A-511242323940}" srcOrd="4" destOrd="0" presId="urn:microsoft.com/office/officeart/2011/layout/HexagonRadial"/>
    <dgm:cxn modelId="{8229BA31-793E-4EC4-9103-91FED06535D0}" type="presParOf" srcId="{4512D27A-FBF0-45FA-A98C-3A05B7B6D26D}" destId="{521F1CC1-4FD6-4706-A63E-C609DA652840}" srcOrd="5" destOrd="0" presId="urn:microsoft.com/office/officeart/2011/layout/HexagonRadial"/>
    <dgm:cxn modelId="{A1EE6833-CCDD-47B2-B585-8495C5CA7802}" type="presParOf" srcId="{521F1CC1-4FD6-4706-A63E-C609DA652840}" destId="{64E7802A-4DBE-4FD2-93C7-ACDABD584CDD}" srcOrd="0" destOrd="0" presId="urn:microsoft.com/office/officeart/2011/layout/HexagonRadial"/>
    <dgm:cxn modelId="{35174656-361A-4961-88AF-68AE204A3275}" type="presParOf" srcId="{4512D27A-FBF0-45FA-A98C-3A05B7B6D26D}" destId="{4538495D-6D78-4449-B692-079373E342C5}" srcOrd="6" destOrd="0" presId="urn:microsoft.com/office/officeart/2011/layout/HexagonRadial"/>
    <dgm:cxn modelId="{AFD0CBE6-21D3-491D-9794-160AA9D9872B}" type="presParOf" srcId="{4512D27A-FBF0-45FA-A98C-3A05B7B6D26D}" destId="{60CA62F0-40F6-496A-9FCA-C28D4AC677ED}" srcOrd="7" destOrd="0" presId="urn:microsoft.com/office/officeart/2011/layout/HexagonRadial"/>
    <dgm:cxn modelId="{3E25A476-A989-4062-BACD-DDFD44639E56}" type="presParOf" srcId="{60CA62F0-40F6-496A-9FCA-C28D4AC677ED}" destId="{0BE847A5-7988-45B6-AA97-1331D5481B23}" srcOrd="0" destOrd="0" presId="urn:microsoft.com/office/officeart/2011/layout/HexagonRadial"/>
    <dgm:cxn modelId="{9AE85224-0CF8-4930-8357-4E934F592D29}" type="presParOf" srcId="{4512D27A-FBF0-45FA-A98C-3A05B7B6D26D}" destId="{3B1B794E-4869-4B2F-AC11-8EB83390829A}" srcOrd="8" destOrd="0" presId="urn:microsoft.com/office/officeart/2011/layout/HexagonRadial"/>
    <dgm:cxn modelId="{05C89883-0DCF-49A6-BDA7-4097EB3E9A64}" type="presParOf" srcId="{4512D27A-FBF0-45FA-A98C-3A05B7B6D26D}" destId="{31CA7C40-E5DD-4420-BCD4-0389E962177B}" srcOrd="9" destOrd="0" presId="urn:microsoft.com/office/officeart/2011/layout/HexagonRadial"/>
    <dgm:cxn modelId="{8C1D58B8-6E0B-40F4-A1E3-578141F84AA3}" type="presParOf" srcId="{31CA7C40-E5DD-4420-BCD4-0389E962177B}" destId="{8A807E00-0DB8-4F4D-9343-ACC3EF6B6E03}" srcOrd="0" destOrd="0" presId="urn:microsoft.com/office/officeart/2011/layout/HexagonRadial"/>
    <dgm:cxn modelId="{857B2684-514F-4ED9-8604-A5A6AE32A9F6}" type="presParOf" srcId="{4512D27A-FBF0-45FA-A98C-3A05B7B6D26D}" destId="{4962FA62-0C09-40D6-B79A-E14BEB514BC0}" srcOrd="10" destOrd="0" presId="urn:microsoft.com/office/officeart/2011/layout/HexagonRadial"/>
    <dgm:cxn modelId="{A654A3B8-8260-46F7-BA4B-295C1E19012B}" type="presParOf" srcId="{4512D27A-FBF0-45FA-A98C-3A05B7B6D26D}" destId="{1B15AEA7-E5B5-44B8-B216-7C5268CF3862}" srcOrd="11" destOrd="0" presId="urn:microsoft.com/office/officeart/2011/layout/HexagonRadial"/>
    <dgm:cxn modelId="{19A56F47-7A00-4361-B54D-377E130B2795}" type="presParOf" srcId="{1B15AEA7-E5B5-44B8-B216-7C5268CF3862}" destId="{3BF1F0C5-AB90-47D5-A95A-509130FA8144}" srcOrd="0" destOrd="0" presId="urn:microsoft.com/office/officeart/2011/layout/HexagonRadial"/>
    <dgm:cxn modelId="{4E42DE50-9560-4679-A565-94C39125B0B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5" qsCatId="simple" csTypeId="urn:microsoft.com/office/officeart/2005/8/colors/colorful5#3" csCatId="colorful" phldr="1"/>
      <dgm:spPr/>
      <dgm:t>
        <a:bodyPr/>
        <a:lstStyle/>
        <a:p>
          <a:endParaRPr lang="en-US"/>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4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BA35D2C9-E404-4111-A001-CAB5702D1F9F}" cxnId="{871D241C-6D2C-45B8-BE2A-C14EFC6CFE31}" type="sibTrans">
      <dgm:prSet/>
      <dgm:spPr/>
      <dgm:t>
        <a:bodyPr/>
        <a:lstStyle/>
        <a:p>
          <a:endParaRPr lang="en-US"/>
        </a:p>
      </dgm:t>
    </dgm:pt>
    <dgm:pt modelId="{7445C809-C9A3-4D41-AD4C-701FB1DE1AA0}" cxnId="{871D241C-6D2C-45B8-BE2A-C14EFC6CFE31}" type="parTrans">
      <dgm:prSet/>
      <dgm:spPr/>
      <dgm:t>
        <a:bodyPr/>
        <a:lstStyle/>
        <a:p>
          <a:endParaRPr lang="en-US"/>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90000"/>
            </a:lnSpc>
            <a:spcAft>
              <a:spcPts val="0"/>
            </a:spcAft>
          </a:pPr>
          <a:r>
            <a:rPr lang="en-US" sz="1300" dirty="0" err="1"/>
            <a:t>Multimodel</a:t>
          </a:r>
          <a:r>
            <a:rPr lang="en-US" sz="1300" dirty="0"/>
            <a:t> Optimization&amp;</a:t>
          </a:r>
        </a:p>
        <a:p>
          <a:pPr>
            <a:lnSpc>
              <a:spcPct val="90000"/>
            </a:lnSpc>
            <a:spcAft>
              <a:spcPts val="0"/>
            </a:spcAft>
          </a:pPr>
          <a:r>
            <a:rPr lang="en-US" sz="1300" dirty="0"/>
            <a:t>Scheduling and Routing</a:t>
          </a:r>
        </a:p>
      </dgm:t>
    </dgm:pt>
    <dgm:pt modelId="{F4B92891-D349-4056-9016-6AC47644FF13}" cxnId="{490E4EC6-1ED0-4C2F-B022-68E7F4C74DC4}" type="sibTrans">
      <dgm:prSet/>
      <dgm:spPr/>
      <dgm:t>
        <a:bodyPr/>
        <a:lstStyle/>
        <a:p>
          <a:endParaRPr lang="en-US"/>
        </a:p>
      </dgm:t>
    </dgm:pt>
    <dgm:pt modelId="{1A07D124-82D2-4CC3-85CD-CBB38C64CA71}" cxnId="{490E4EC6-1ED0-4C2F-B022-68E7F4C74DC4}" type="parTrans">
      <dgm:prSet/>
      <dgm:spPr/>
      <dgm:t>
        <a:bodyPr/>
        <a:lstStyle/>
        <a:p>
          <a:endParaRPr lang="en-US"/>
        </a:p>
      </dgm:t>
    </dgm:pt>
    <dgm:pt modelId="{06E1DD42-581E-4D80-AB7B-D5749E554E70}">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Big Data</a:t>
          </a:r>
        </a:p>
      </dgm:t>
    </dgm:pt>
    <dgm:pt modelId="{68E00263-17AC-43F6-8431-CD7F2CA4736D}" cxnId="{0FB5255C-CC71-4585-A1F9-D901761CF419}" type="sibTrans">
      <dgm:prSet/>
      <dgm:spPr/>
      <dgm:t>
        <a:bodyPr/>
        <a:lstStyle/>
        <a:p>
          <a:endParaRPr lang="en-US"/>
        </a:p>
      </dgm:t>
    </dgm:pt>
    <dgm:pt modelId="{546D9987-4807-436B-9CDD-EABCAF298597}" cxnId="{0FB5255C-CC71-4585-A1F9-D901761CF419}"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custLinFactNeighborX="571" custLinFactNeighborY="3592">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175F7416-A17E-49A0-86EA-F617CCB4D71F}"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DAF4255-53B1-47D1-A385-9DB4C69225E5}" type="presOf" srcId="{25D0BC2E-D8B7-4B4C-B8E8-7CC06BC4C312}" destId="{3B1B794E-4869-4B2F-AC11-8EB83390829A}" srcOrd="0" destOrd="0" presId="urn:microsoft.com/office/officeart/2011/layout/HexagonRadial"/>
    <dgm:cxn modelId="{B1818778-621C-40DA-8A27-3DF7BB728F22}" type="presOf" srcId="{22786E4E-63A4-4AB1-A4D3-DE4A1DF198DA}" destId="{6A40E36C-87ED-4EDF-9B6A-511242323940}" srcOrd="0" destOrd="0" presId="urn:microsoft.com/office/officeart/2011/layout/HexagonRadial"/>
    <dgm:cxn modelId="{95DC9B8C-00E0-4BE6-8A49-4A231EBBE25B}" type="presOf" srcId="{12956DA9-1058-4BF2-AC75-EF6695654B89}" destId="{94C7F924-A6FB-454B-A799-AE32A0595BD4}" srcOrd="0" destOrd="0" presId="urn:microsoft.com/office/officeart/2011/layout/HexagonRadial"/>
    <dgm:cxn modelId="{8DD073AC-0D9D-4F3F-A974-8784DF2C2992}" type="presOf" srcId="{EC34B7C9-187D-48E0-85D2-CF8013D8D789}" destId="{4538495D-6D78-4449-B692-079373E342C5}" srcOrd="0" destOrd="0" presId="urn:microsoft.com/office/officeart/2011/layout/HexagonRadial"/>
    <dgm:cxn modelId="{15B9B8AF-F9EE-4B97-85A6-DA869C2FA64F}" type="presOf" srcId="{6C5C2048-C1D0-4591-8844-5E2C14C78E44}" destId="{4512D27A-FBF0-45FA-A98C-3A05B7B6D26D}"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227A6DD4-00FF-45F6-A09F-836B688F9AA6}" type="presOf" srcId="{B3B2E6F3-6E41-449C-BCBD-25EAE245986D}" destId="{4962FA62-0C09-40D6-B79A-E14BEB514BC0}" srcOrd="0" destOrd="0" presId="urn:microsoft.com/office/officeart/2011/layout/HexagonRadial"/>
    <dgm:cxn modelId="{937E32EB-DB8C-41D1-8242-52AED2229EAF}" type="presOf" srcId="{76307505-1441-4572-A9C4-2A8C0B8D01F4}" destId="{F9B44C95-E17A-44EA-9B34-5B7D6E207A4C}"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C94BF102-A500-4FB7-B154-6E5E1DC9B61A}" type="presParOf" srcId="{4512D27A-FBF0-45FA-A98C-3A05B7B6D26D}" destId="{94C7F924-A6FB-454B-A799-AE32A0595BD4}" srcOrd="0" destOrd="0" presId="urn:microsoft.com/office/officeart/2011/layout/HexagonRadial"/>
    <dgm:cxn modelId="{F8767E76-522E-4668-9F56-EE1A9EAE9D2E}" type="presParOf" srcId="{4512D27A-FBF0-45FA-A98C-3A05B7B6D26D}" destId="{51B488D7-83B9-4BE5-A0DC-056A0629F9A2}" srcOrd="1" destOrd="0" presId="urn:microsoft.com/office/officeart/2011/layout/HexagonRadial"/>
    <dgm:cxn modelId="{26BF3963-F554-48C0-B216-F925E42B346F}" type="presParOf" srcId="{51B488D7-83B9-4BE5-A0DC-056A0629F9A2}" destId="{4D6F8E0B-0AF3-40D5-A5CC-30986F44AAEF}" srcOrd="0" destOrd="0" presId="urn:microsoft.com/office/officeart/2011/layout/HexagonRadial"/>
    <dgm:cxn modelId="{790F5068-F9A5-479E-981C-0D004BF65C54}" type="presParOf" srcId="{4512D27A-FBF0-45FA-A98C-3A05B7B6D26D}" destId="{5E593337-AB06-4724-B406-EEC2944C6143}" srcOrd="2" destOrd="0" presId="urn:microsoft.com/office/officeart/2011/layout/HexagonRadial"/>
    <dgm:cxn modelId="{87531746-7472-40C1-B3A1-A2C9268B9621}" type="presParOf" srcId="{4512D27A-FBF0-45FA-A98C-3A05B7B6D26D}" destId="{BD553C59-2315-4C03-B89A-59CBC9A074F8}" srcOrd="3" destOrd="0" presId="urn:microsoft.com/office/officeart/2011/layout/HexagonRadial"/>
    <dgm:cxn modelId="{A670F6C2-0522-4C20-92FB-3BC6C2368D1D}" type="presParOf" srcId="{BD553C59-2315-4C03-B89A-59CBC9A074F8}" destId="{6EDEB104-6957-4173-9B23-BA967E80BC91}" srcOrd="0" destOrd="0" presId="urn:microsoft.com/office/officeart/2011/layout/HexagonRadial"/>
    <dgm:cxn modelId="{4FD9C421-9AC8-4B91-AC1A-C1F2A1C55A00}" type="presParOf" srcId="{4512D27A-FBF0-45FA-A98C-3A05B7B6D26D}" destId="{6A40E36C-87ED-4EDF-9B6A-511242323940}" srcOrd="4" destOrd="0" presId="urn:microsoft.com/office/officeart/2011/layout/HexagonRadial"/>
    <dgm:cxn modelId="{98F8B006-49CE-44B5-B58E-4BA3A323E9E1}" type="presParOf" srcId="{4512D27A-FBF0-45FA-A98C-3A05B7B6D26D}" destId="{521F1CC1-4FD6-4706-A63E-C609DA652840}" srcOrd="5" destOrd="0" presId="urn:microsoft.com/office/officeart/2011/layout/HexagonRadial"/>
    <dgm:cxn modelId="{744E514D-CD53-4635-87B6-79A054332D99}" type="presParOf" srcId="{521F1CC1-4FD6-4706-A63E-C609DA652840}" destId="{64E7802A-4DBE-4FD2-93C7-ACDABD584CDD}" srcOrd="0" destOrd="0" presId="urn:microsoft.com/office/officeart/2011/layout/HexagonRadial"/>
    <dgm:cxn modelId="{4ACD0C7C-819F-42B3-9E4F-33600BAE11B7}" type="presParOf" srcId="{4512D27A-FBF0-45FA-A98C-3A05B7B6D26D}" destId="{4538495D-6D78-4449-B692-079373E342C5}" srcOrd="6" destOrd="0" presId="urn:microsoft.com/office/officeart/2011/layout/HexagonRadial"/>
    <dgm:cxn modelId="{E698AD9E-CA98-41E0-8246-B804DF32E718}" type="presParOf" srcId="{4512D27A-FBF0-45FA-A98C-3A05B7B6D26D}" destId="{60CA62F0-40F6-496A-9FCA-C28D4AC677ED}" srcOrd="7" destOrd="0" presId="urn:microsoft.com/office/officeart/2011/layout/HexagonRadial"/>
    <dgm:cxn modelId="{02CA1BE9-79DF-4C57-88F2-DD0DD3DEC7DF}" type="presParOf" srcId="{60CA62F0-40F6-496A-9FCA-C28D4AC677ED}" destId="{0BE847A5-7988-45B6-AA97-1331D5481B23}" srcOrd="0" destOrd="0" presId="urn:microsoft.com/office/officeart/2011/layout/HexagonRadial"/>
    <dgm:cxn modelId="{375443EC-DC2A-4DBA-A22C-4F8B78D3586F}" type="presParOf" srcId="{4512D27A-FBF0-45FA-A98C-3A05B7B6D26D}" destId="{3B1B794E-4869-4B2F-AC11-8EB83390829A}" srcOrd="8" destOrd="0" presId="urn:microsoft.com/office/officeart/2011/layout/HexagonRadial"/>
    <dgm:cxn modelId="{BB108969-FAB1-488A-9FB2-E3D111736FF9}" type="presParOf" srcId="{4512D27A-FBF0-45FA-A98C-3A05B7B6D26D}" destId="{31CA7C40-E5DD-4420-BCD4-0389E962177B}" srcOrd="9" destOrd="0" presId="urn:microsoft.com/office/officeart/2011/layout/HexagonRadial"/>
    <dgm:cxn modelId="{512BA3D3-DE2E-497E-A692-EE9204571439}" type="presParOf" srcId="{31CA7C40-E5DD-4420-BCD4-0389E962177B}" destId="{8A807E00-0DB8-4F4D-9343-ACC3EF6B6E03}" srcOrd="0" destOrd="0" presId="urn:microsoft.com/office/officeart/2011/layout/HexagonRadial"/>
    <dgm:cxn modelId="{306A8637-5C07-44B4-BCBE-98C50B2C4D1C}" type="presParOf" srcId="{4512D27A-FBF0-45FA-A98C-3A05B7B6D26D}" destId="{4962FA62-0C09-40D6-B79A-E14BEB514BC0}" srcOrd="10" destOrd="0" presId="urn:microsoft.com/office/officeart/2011/layout/HexagonRadial"/>
    <dgm:cxn modelId="{7FC5B159-8453-468A-8AD9-4D126F3DB16A}" type="presParOf" srcId="{4512D27A-FBF0-45FA-A98C-3A05B7B6D26D}" destId="{1B15AEA7-E5B5-44B8-B216-7C5268CF3862}" srcOrd="11" destOrd="0" presId="urn:microsoft.com/office/officeart/2011/layout/HexagonRadial"/>
    <dgm:cxn modelId="{28E32B8B-0376-43AB-A006-76A4844E3812}" type="presParOf" srcId="{1B15AEA7-E5B5-44B8-B216-7C5268CF3862}" destId="{3BF1F0C5-AB90-47D5-A95A-509130FA8144}" srcOrd="0" destOrd="0" presId="urn:microsoft.com/office/officeart/2011/layout/HexagonRadial"/>
    <dgm:cxn modelId="{CD174AFD-D562-4939-9638-1F153DBA26E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Safety</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Emissions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&amp; HCM Analysis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Dynamic Traffic Assignment</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a:t>
          </a:r>
        </a:p>
      </dsp:txBody>
      <dsp:txXfrm>
        <a:off x="1153456" y="935526"/>
        <a:ext cx="927581" cy="8024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solidFill>
                <a:schemeClr val="bg1"/>
              </a:solidFill>
            </a:rPr>
            <a:t>Multimodel</a:t>
          </a:r>
          <a:r>
            <a:rPr lang="en-US" altLang="zh-CN" sz="1400" kern="1200" dirty="0">
              <a:solidFill>
                <a:schemeClr val="bg1"/>
              </a:solidFill>
            </a:rPr>
            <a:t> </a:t>
          </a:r>
          <a:r>
            <a:rPr lang="en-US" sz="1400" kern="1200" dirty="0">
              <a:solidFill>
                <a:schemeClr val="bg1"/>
              </a:solidFill>
            </a:rPr>
            <a:t>Optimization</a:t>
          </a:r>
        </a:p>
        <a:p>
          <a:pPr marL="0" lvl="0" indent="0" algn="ctr" defTabSz="622300">
            <a:lnSpc>
              <a:spcPct val="80000"/>
            </a:lnSpc>
            <a:spcBef>
              <a:spcPct val="0"/>
            </a:spcBef>
            <a:spcAft>
              <a:spcPts val="0"/>
            </a:spcAft>
            <a:buNone/>
          </a:pPr>
          <a:r>
            <a:rPr lang="en-US" sz="1400" kern="1200" dirty="0">
              <a:solidFill>
                <a:schemeClr val="bg1"/>
              </a:solidFill>
            </a:rPr>
            <a:t>&amp; </a:t>
          </a:r>
        </a:p>
        <a:p>
          <a:pPr marL="0" lvl="0" indent="0" algn="ctr" defTabSz="622300">
            <a:lnSpc>
              <a:spcPct val="80000"/>
            </a:lnSpc>
            <a:spcBef>
              <a:spcPct val="0"/>
            </a:spcBef>
            <a:spcAft>
              <a:spcPts val="0"/>
            </a:spcAft>
            <a:buNone/>
          </a:pPr>
          <a:r>
            <a:rPr lang="en-US" sz="1400" kern="1200" dirty="0">
              <a:solidFill>
                <a:schemeClr val="bg1"/>
              </a:solidFill>
            </a:rPr>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Optimizing scheduling and routing, Safety &amp; Emissions Models</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HCM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Dynamic Traffic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Travel Demand Forecasting Models</a:t>
          </a:r>
        </a:p>
      </dsp:txBody>
      <dsp:txXfrm>
        <a:off x="1153456" y="935526"/>
        <a:ext cx="927581" cy="802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13317"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93878" y="1574707"/>
        <a:ext cx="1131921" cy="979157"/>
      </dsp:txXfrm>
    </dsp:sp>
    <dsp:sp modelId="{6EDEB104-6957-4173-9B23-BA967E80BC91}">
      <dsp:nvSpPr>
        <dsp:cNvPr id="0" name=""/>
        <dsp:cNvSpPr/>
      </dsp:nvSpPr>
      <dsp:spPr>
        <a:xfrm>
          <a:off x="3073488"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9271" y="0"/>
          <a:ext cx="1387437" cy="1200296"/>
        </a:xfrm>
        <a:prstGeom prst="hexagon">
          <a:avLst>
            <a:gd name="adj" fmla="val 28570"/>
            <a:gd name="vf" fmla="val 11547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Big</a:t>
          </a:r>
          <a:r>
            <a:rPr lang="en-US" sz="1300" kern="1200" dirty="0"/>
            <a:t> Data</a:t>
          </a:r>
        </a:p>
      </dsp:txBody>
      <dsp:txXfrm>
        <a:off x="2399199" y="198915"/>
        <a:ext cx="927581" cy="802466"/>
      </dsp:txXfrm>
    </dsp:sp>
    <dsp:sp modelId="{64E7802A-4DBE-4FD2-93C7-ACDABD584CDD}">
      <dsp:nvSpPr>
        <dsp:cNvPr id="0" name=""/>
        <dsp:cNvSpPr/>
      </dsp:nvSpPr>
      <dsp:spPr>
        <a:xfrm>
          <a:off x="3818994"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76503" y="738262"/>
          <a:ext cx="1517856" cy="1200296"/>
        </a:xfrm>
        <a:prstGeom prst="hexagon">
          <a:avLst>
            <a:gd name="adj" fmla="val 28570"/>
            <a:gd name="vf" fmla="val 115470"/>
          </a:avLst>
        </a:prstGeom>
        <a:gradFill rotWithShape="0">
          <a:gsLst>
            <a:gs pos="0">
              <a:schemeClr val="accent5">
                <a:hueOff val="-4264624"/>
                <a:satOff val="2424"/>
                <a:lumOff val="-2000"/>
                <a:alphaOff val="0"/>
                <a:shade val="85000"/>
                <a:satMod val="130000"/>
              </a:schemeClr>
            </a:gs>
            <a:gs pos="34000">
              <a:schemeClr val="accent5">
                <a:hueOff val="-4264624"/>
                <a:satOff val="2424"/>
                <a:lumOff val="-2000"/>
                <a:alphaOff val="0"/>
                <a:shade val="87000"/>
                <a:satMod val="125000"/>
              </a:schemeClr>
            </a:gs>
            <a:gs pos="70000">
              <a:schemeClr val="accent5">
                <a:hueOff val="-4264624"/>
                <a:satOff val="2424"/>
                <a:lumOff val="-2000"/>
                <a:alphaOff val="0"/>
                <a:tint val="100000"/>
                <a:shade val="90000"/>
                <a:satMod val="130000"/>
              </a:schemeClr>
            </a:gs>
            <a:gs pos="100000">
              <a:schemeClr val="accent5">
                <a:hueOff val="-4264624"/>
                <a:satOff val="2424"/>
                <a:lumOff val="-2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altLang="zh-CN" sz="1300" kern="1200" dirty="0" err="1"/>
            <a:t>Multimodel</a:t>
          </a:r>
          <a:r>
            <a:rPr lang="en-US" altLang="zh-CN" sz="1300" kern="1200" dirty="0"/>
            <a:t> </a:t>
          </a:r>
          <a:r>
            <a:rPr lang="en-US" sz="1300" kern="1200" dirty="0"/>
            <a:t>Optimization</a:t>
          </a:r>
        </a:p>
        <a:p>
          <a:pPr marL="0" lvl="0" indent="0" algn="ctr" defTabSz="577850">
            <a:lnSpc>
              <a:spcPct val="90000"/>
            </a:lnSpc>
            <a:spcBef>
              <a:spcPct val="0"/>
            </a:spcBef>
            <a:spcAft>
              <a:spcPts val="0"/>
            </a:spcAft>
            <a:buNone/>
          </a:pPr>
          <a:r>
            <a:rPr lang="en-US" sz="1300" kern="1200" dirty="0"/>
            <a:t>&amp;</a:t>
          </a:r>
        </a:p>
        <a:p>
          <a:pPr marL="0" lvl="0" indent="0" algn="ctr" defTabSz="577850">
            <a:lnSpc>
              <a:spcPct val="90000"/>
            </a:lnSpc>
            <a:spcBef>
              <a:spcPct val="0"/>
            </a:spcBef>
            <a:spcAft>
              <a:spcPts val="0"/>
            </a:spcAft>
            <a:buNone/>
          </a:pPr>
          <a:r>
            <a:rPr lang="en-US" sz="1300" kern="1200" dirty="0"/>
            <a:t> Scheduling and Routing</a:t>
          </a:r>
        </a:p>
      </dsp:txBody>
      <dsp:txXfrm>
        <a:off x="3617299" y="928680"/>
        <a:ext cx="1036264" cy="819460"/>
      </dsp:txXfrm>
    </dsp:sp>
    <dsp:sp modelId="{0BE847A5-7988-45B6-AA97-1331D5481B23}">
      <dsp:nvSpPr>
        <dsp:cNvPr id="0" name=""/>
        <dsp:cNvSpPr/>
      </dsp:nvSpPr>
      <dsp:spPr>
        <a:xfrm>
          <a:off x="3301118"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41712" y="2189601"/>
          <a:ext cx="1387437" cy="1200296"/>
        </a:xfrm>
        <a:prstGeom prst="hexagon">
          <a:avLst>
            <a:gd name="adj" fmla="val 28570"/>
            <a:gd name="vf" fmla="val 115470"/>
          </a:avLst>
        </a:prstGeom>
        <a:gradFill rotWithShape="0">
          <a:gsLst>
            <a:gs pos="0">
              <a:schemeClr val="accent5">
                <a:hueOff val="-8529249"/>
                <a:satOff val="4848"/>
                <a:lumOff val="-4000"/>
                <a:alphaOff val="0"/>
                <a:shade val="85000"/>
                <a:satMod val="130000"/>
              </a:schemeClr>
            </a:gs>
            <a:gs pos="34000">
              <a:schemeClr val="accent5">
                <a:hueOff val="-8529249"/>
                <a:satOff val="4848"/>
                <a:lumOff val="-4000"/>
                <a:alphaOff val="0"/>
                <a:shade val="87000"/>
                <a:satMod val="125000"/>
              </a:schemeClr>
            </a:gs>
            <a:gs pos="70000">
              <a:schemeClr val="accent5">
                <a:hueOff val="-8529249"/>
                <a:satOff val="4848"/>
                <a:lumOff val="-4000"/>
                <a:alphaOff val="0"/>
                <a:tint val="100000"/>
                <a:shade val="90000"/>
                <a:satMod val="130000"/>
              </a:schemeClr>
            </a:gs>
            <a:gs pos="100000">
              <a:schemeClr val="accent5">
                <a:hueOff val="-8529249"/>
                <a:satOff val="4848"/>
                <a:lumOff val="-4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Highway Capacity &amp; Signal Timing Models</a:t>
          </a:r>
        </a:p>
      </dsp:txBody>
      <dsp:txXfrm>
        <a:off x="3671640" y="2388516"/>
        <a:ext cx="927581" cy="802466"/>
      </dsp:txXfrm>
    </dsp:sp>
    <dsp:sp modelId="{8A807E00-0DB8-4F4D-9343-ACC3EF6B6E03}">
      <dsp:nvSpPr>
        <dsp:cNvPr id="0" name=""/>
        <dsp:cNvSpPr/>
      </dsp:nvSpPr>
      <dsp:spPr>
        <a:xfrm>
          <a:off x="2016468"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9271" y="2928689"/>
          <a:ext cx="1387437" cy="1200296"/>
        </a:xfrm>
        <a:prstGeom prst="hexagon">
          <a:avLst>
            <a:gd name="adj" fmla="val 28570"/>
            <a:gd name="vf" fmla="val 115470"/>
          </a:avLst>
        </a:prstGeom>
        <a:gradFill rotWithShape="0">
          <a:gsLst>
            <a:gs pos="0">
              <a:schemeClr val="accent5">
                <a:hueOff val="-12793873"/>
                <a:satOff val="7271"/>
                <a:lumOff val="-6000"/>
                <a:alphaOff val="0"/>
                <a:shade val="85000"/>
                <a:satMod val="130000"/>
              </a:schemeClr>
            </a:gs>
            <a:gs pos="34000">
              <a:schemeClr val="accent5">
                <a:hueOff val="-12793873"/>
                <a:satOff val="7271"/>
                <a:lumOff val="-6000"/>
                <a:alphaOff val="0"/>
                <a:shade val="87000"/>
                <a:satMod val="125000"/>
              </a:schemeClr>
            </a:gs>
            <a:gs pos="70000">
              <a:schemeClr val="accent5">
                <a:hueOff val="-12793873"/>
                <a:satOff val="7271"/>
                <a:lumOff val="-6000"/>
                <a:alphaOff val="0"/>
                <a:tint val="100000"/>
                <a:shade val="90000"/>
                <a:satMod val="130000"/>
              </a:schemeClr>
            </a:gs>
            <a:gs pos="100000">
              <a:schemeClr val="accent5">
                <a:hueOff val="-12793873"/>
                <a:satOff val="7271"/>
                <a:lumOff val="-6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399199" y="3127604"/>
        <a:ext cx="927581" cy="802466"/>
      </dsp:txXfrm>
    </dsp:sp>
    <dsp:sp modelId="{3BF1F0C5-AB90-47D5-A95A-509130FA8144}">
      <dsp:nvSpPr>
        <dsp:cNvPr id="0" name=""/>
        <dsp:cNvSpPr/>
      </dsp:nvSpPr>
      <dsp:spPr>
        <a:xfrm>
          <a:off x="1805275"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90923" y="2158697"/>
          <a:ext cx="1387437" cy="1263755"/>
        </a:xfrm>
        <a:prstGeom prst="hexagon">
          <a:avLst>
            <a:gd name="adj" fmla="val 28570"/>
            <a:gd name="vf" fmla="val 115470"/>
          </a:avLst>
        </a:prstGeom>
        <a:gradFill rotWithShape="0">
          <a:gsLst>
            <a:gs pos="0">
              <a:schemeClr val="accent5">
                <a:hueOff val="-17058497"/>
                <a:satOff val="9695"/>
                <a:lumOff val="-8000"/>
                <a:alphaOff val="0"/>
                <a:shade val="85000"/>
                <a:satMod val="130000"/>
              </a:schemeClr>
            </a:gs>
            <a:gs pos="34000">
              <a:schemeClr val="accent5">
                <a:hueOff val="-17058497"/>
                <a:satOff val="9695"/>
                <a:lumOff val="-8000"/>
                <a:alphaOff val="0"/>
                <a:shade val="87000"/>
                <a:satMod val="125000"/>
              </a:schemeClr>
            </a:gs>
            <a:gs pos="70000">
              <a:schemeClr val="accent5">
                <a:hueOff val="-17058497"/>
                <a:satOff val="9695"/>
                <a:lumOff val="-8000"/>
                <a:alphaOff val="0"/>
                <a:tint val="100000"/>
                <a:shade val="90000"/>
                <a:satMod val="130000"/>
              </a:schemeClr>
            </a:gs>
            <a:gs pos="100000">
              <a:schemeClr val="accent5">
                <a:hueOff val="-17058497"/>
                <a:satOff val="9695"/>
                <a:lumOff val="-8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80000"/>
            </a:lnSpc>
            <a:spcBef>
              <a:spcPct val="0"/>
            </a:spcBef>
            <a:spcAft>
              <a:spcPct val="35000"/>
            </a:spcAft>
            <a:buNone/>
          </a:pPr>
          <a:r>
            <a:rPr lang="en-US" sz="1300" kern="1200" dirty="0"/>
            <a:t>Traffic Stream Model &amp;Dynamic Assignment Models</a:t>
          </a:r>
        </a:p>
      </dsp:txBody>
      <dsp:txXfrm>
        <a:off x="1129260" y="2375788"/>
        <a:ext cx="910763" cy="829573"/>
      </dsp:txXfrm>
    </dsp:sp>
    <dsp:sp modelId="{F9B44C95-E17A-44EA-9B34-5B7D6E207A4C}">
      <dsp:nvSpPr>
        <dsp:cNvPr id="0" name=""/>
        <dsp:cNvSpPr/>
      </dsp:nvSpPr>
      <dsp:spPr>
        <a:xfrm>
          <a:off x="890923"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20851" y="935526"/>
        <a:ext cx="927581" cy="802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13317"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93878" y="1574707"/>
        <a:ext cx="1131921" cy="979157"/>
      </dsp:txXfrm>
    </dsp:sp>
    <dsp:sp modelId="{6EDEB104-6957-4173-9B23-BA967E80BC91}">
      <dsp:nvSpPr>
        <dsp:cNvPr id="0" name=""/>
        <dsp:cNvSpPr/>
      </dsp:nvSpPr>
      <dsp:spPr>
        <a:xfrm>
          <a:off x="3073488"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9271" y="0"/>
          <a:ext cx="1387437" cy="1200296"/>
        </a:xfrm>
        <a:prstGeom prst="hexagon">
          <a:avLst>
            <a:gd name="adj" fmla="val 28570"/>
            <a:gd name="vf" fmla="val 11547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Big</a:t>
          </a:r>
          <a:r>
            <a:rPr lang="en-US" sz="1300" kern="1200" dirty="0"/>
            <a:t> Data</a:t>
          </a:r>
        </a:p>
      </dsp:txBody>
      <dsp:txXfrm>
        <a:off x="2399199" y="198915"/>
        <a:ext cx="927581" cy="802466"/>
      </dsp:txXfrm>
    </dsp:sp>
    <dsp:sp modelId="{64E7802A-4DBE-4FD2-93C7-ACDABD584CDD}">
      <dsp:nvSpPr>
        <dsp:cNvPr id="0" name=""/>
        <dsp:cNvSpPr/>
      </dsp:nvSpPr>
      <dsp:spPr>
        <a:xfrm>
          <a:off x="3818994"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76503" y="738262"/>
          <a:ext cx="1517856" cy="1200296"/>
        </a:xfrm>
        <a:prstGeom prst="hexagon">
          <a:avLst>
            <a:gd name="adj" fmla="val 28570"/>
            <a:gd name="vf" fmla="val 115470"/>
          </a:avLst>
        </a:prstGeom>
        <a:gradFill rotWithShape="0">
          <a:gsLst>
            <a:gs pos="0">
              <a:schemeClr val="accent5">
                <a:hueOff val="-4264624"/>
                <a:satOff val="2424"/>
                <a:lumOff val="-2000"/>
                <a:alphaOff val="0"/>
                <a:shade val="85000"/>
                <a:satMod val="130000"/>
              </a:schemeClr>
            </a:gs>
            <a:gs pos="34000">
              <a:schemeClr val="accent5">
                <a:hueOff val="-4264624"/>
                <a:satOff val="2424"/>
                <a:lumOff val="-2000"/>
                <a:alphaOff val="0"/>
                <a:shade val="87000"/>
                <a:satMod val="125000"/>
              </a:schemeClr>
            </a:gs>
            <a:gs pos="70000">
              <a:schemeClr val="accent5">
                <a:hueOff val="-4264624"/>
                <a:satOff val="2424"/>
                <a:lumOff val="-2000"/>
                <a:alphaOff val="0"/>
                <a:tint val="100000"/>
                <a:shade val="90000"/>
                <a:satMod val="130000"/>
              </a:schemeClr>
            </a:gs>
            <a:gs pos="100000">
              <a:schemeClr val="accent5">
                <a:hueOff val="-4264624"/>
                <a:satOff val="2424"/>
                <a:lumOff val="-2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altLang="zh-CN" sz="1300" kern="1200" dirty="0" err="1"/>
            <a:t>Multimodel</a:t>
          </a:r>
          <a:r>
            <a:rPr lang="en-US" altLang="zh-CN" sz="1300" kern="1200" dirty="0"/>
            <a:t> </a:t>
          </a:r>
          <a:r>
            <a:rPr lang="en-US" sz="1300" kern="1200" dirty="0"/>
            <a:t>Optimization</a:t>
          </a:r>
        </a:p>
        <a:p>
          <a:pPr marL="0" lvl="0" indent="0" algn="ctr" defTabSz="577850">
            <a:lnSpc>
              <a:spcPct val="90000"/>
            </a:lnSpc>
            <a:spcBef>
              <a:spcPct val="0"/>
            </a:spcBef>
            <a:spcAft>
              <a:spcPts val="0"/>
            </a:spcAft>
            <a:buNone/>
          </a:pPr>
          <a:r>
            <a:rPr lang="en-US" sz="1300" kern="1200" dirty="0"/>
            <a:t>&amp; </a:t>
          </a:r>
        </a:p>
        <a:p>
          <a:pPr marL="0" lvl="0" indent="0" algn="ctr" defTabSz="577850">
            <a:lnSpc>
              <a:spcPct val="90000"/>
            </a:lnSpc>
            <a:spcBef>
              <a:spcPct val="0"/>
            </a:spcBef>
            <a:spcAft>
              <a:spcPts val="0"/>
            </a:spcAft>
            <a:buNone/>
          </a:pPr>
          <a:r>
            <a:rPr lang="en-US" sz="1300" kern="1200" dirty="0"/>
            <a:t>Scheduling and Routing</a:t>
          </a:r>
        </a:p>
      </dsp:txBody>
      <dsp:txXfrm>
        <a:off x="3617299" y="928680"/>
        <a:ext cx="1036264" cy="819460"/>
      </dsp:txXfrm>
    </dsp:sp>
    <dsp:sp modelId="{0BE847A5-7988-45B6-AA97-1331D5481B23}">
      <dsp:nvSpPr>
        <dsp:cNvPr id="0" name=""/>
        <dsp:cNvSpPr/>
      </dsp:nvSpPr>
      <dsp:spPr>
        <a:xfrm>
          <a:off x="3301118"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41712" y="2189601"/>
          <a:ext cx="1387437" cy="1200296"/>
        </a:xfrm>
        <a:prstGeom prst="hexagon">
          <a:avLst>
            <a:gd name="adj" fmla="val 28570"/>
            <a:gd name="vf" fmla="val 115470"/>
          </a:avLst>
        </a:prstGeom>
        <a:gradFill rotWithShape="0">
          <a:gsLst>
            <a:gs pos="0">
              <a:schemeClr val="accent5">
                <a:hueOff val="-8529249"/>
                <a:satOff val="4848"/>
                <a:lumOff val="-4000"/>
                <a:alphaOff val="0"/>
                <a:shade val="85000"/>
                <a:satMod val="130000"/>
              </a:schemeClr>
            </a:gs>
            <a:gs pos="34000">
              <a:schemeClr val="accent5">
                <a:hueOff val="-8529249"/>
                <a:satOff val="4848"/>
                <a:lumOff val="-4000"/>
                <a:alphaOff val="0"/>
                <a:shade val="87000"/>
                <a:satMod val="125000"/>
              </a:schemeClr>
            </a:gs>
            <a:gs pos="70000">
              <a:schemeClr val="accent5">
                <a:hueOff val="-8529249"/>
                <a:satOff val="4848"/>
                <a:lumOff val="-4000"/>
                <a:alphaOff val="0"/>
                <a:tint val="100000"/>
                <a:shade val="90000"/>
                <a:satMod val="130000"/>
              </a:schemeClr>
            </a:gs>
            <a:gs pos="100000">
              <a:schemeClr val="accent5">
                <a:hueOff val="-8529249"/>
                <a:satOff val="4848"/>
                <a:lumOff val="-4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Highway Capacity &amp; Signal Timing Models</a:t>
          </a:r>
        </a:p>
      </dsp:txBody>
      <dsp:txXfrm>
        <a:off x="3671640" y="2388516"/>
        <a:ext cx="927581" cy="802466"/>
      </dsp:txXfrm>
    </dsp:sp>
    <dsp:sp modelId="{8A807E00-0DB8-4F4D-9343-ACC3EF6B6E03}">
      <dsp:nvSpPr>
        <dsp:cNvPr id="0" name=""/>
        <dsp:cNvSpPr/>
      </dsp:nvSpPr>
      <dsp:spPr>
        <a:xfrm>
          <a:off x="2016468"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9271" y="2928689"/>
          <a:ext cx="1387437" cy="1200296"/>
        </a:xfrm>
        <a:prstGeom prst="hexagon">
          <a:avLst>
            <a:gd name="adj" fmla="val 28570"/>
            <a:gd name="vf" fmla="val 115470"/>
          </a:avLst>
        </a:prstGeom>
        <a:gradFill rotWithShape="0">
          <a:gsLst>
            <a:gs pos="0">
              <a:schemeClr val="accent5">
                <a:hueOff val="-12793873"/>
                <a:satOff val="7271"/>
                <a:lumOff val="-6000"/>
                <a:alphaOff val="0"/>
                <a:shade val="85000"/>
                <a:satMod val="130000"/>
              </a:schemeClr>
            </a:gs>
            <a:gs pos="34000">
              <a:schemeClr val="accent5">
                <a:hueOff val="-12793873"/>
                <a:satOff val="7271"/>
                <a:lumOff val="-6000"/>
                <a:alphaOff val="0"/>
                <a:shade val="87000"/>
                <a:satMod val="125000"/>
              </a:schemeClr>
            </a:gs>
            <a:gs pos="70000">
              <a:schemeClr val="accent5">
                <a:hueOff val="-12793873"/>
                <a:satOff val="7271"/>
                <a:lumOff val="-6000"/>
                <a:alphaOff val="0"/>
                <a:tint val="100000"/>
                <a:shade val="90000"/>
                <a:satMod val="130000"/>
              </a:schemeClr>
            </a:gs>
            <a:gs pos="100000">
              <a:schemeClr val="accent5">
                <a:hueOff val="-12793873"/>
                <a:satOff val="7271"/>
                <a:lumOff val="-6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399199" y="3127604"/>
        <a:ext cx="927581" cy="802466"/>
      </dsp:txXfrm>
    </dsp:sp>
    <dsp:sp modelId="{3BF1F0C5-AB90-47D5-A95A-509130FA8144}">
      <dsp:nvSpPr>
        <dsp:cNvPr id="0" name=""/>
        <dsp:cNvSpPr/>
      </dsp:nvSpPr>
      <dsp:spPr>
        <a:xfrm>
          <a:off x="1805275"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90923" y="2158697"/>
          <a:ext cx="1387437" cy="1263755"/>
        </a:xfrm>
        <a:prstGeom prst="hexagon">
          <a:avLst>
            <a:gd name="adj" fmla="val 28570"/>
            <a:gd name="vf" fmla="val 115470"/>
          </a:avLst>
        </a:prstGeom>
        <a:gradFill rotWithShape="0">
          <a:gsLst>
            <a:gs pos="0">
              <a:schemeClr val="accent5">
                <a:hueOff val="-17058497"/>
                <a:satOff val="9695"/>
                <a:lumOff val="-8000"/>
                <a:alphaOff val="0"/>
                <a:shade val="85000"/>
                <a:satMod val="130000"/>
              </a:schemeClr>
            </a:gs>
            <a:gs pos="34000">
              <a:schemeClr val="accent5">
                <a:hueOff val="-17058497"/>
                <a:satOff val="9695"/>
                <a:lumOff val="-8000"/>
                <a:alphaOff val="0"/>
                <a:shade val="87000"/>
                <a:satMod val="125000"/>
              </a:schemeClr>
            </a:gs>
            <a:gs pos="70000">
              <a:schemeClr val="accent5">
                <a:hueOff val="-17058497"/>
                <a:satOff val="9695"/>
                <a:lumOff val="-8000"/>
                <a:alphaOff val="0"/>
                <a:tint val="100000"/>
                <a:shade val="90000"/>
                <a:satMod val="130000"/>
              </a:schemeClr>
            </a:gs>
            <a:gs pos="100000">
              <a:schemeClr val="accent5">
                <a:hueOff val="-17058497"/>
                <a:satOff val="9695"/>
                <a:lumOff val="-8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80000"/>
            </a:lnSpc>
            <a:spcBef>
              <a:spcPct val="0"/>
            </a:spcBef>
            <a:spcAft>
              <a:spcPct val="35000"/>
            </a:spcAft>
            <a:buNone/>
          </a:pPr>
          <a:r>
            <a:rPr lang="en-US" sz="1300" kern="1200" dirty="0"/>
            <a:t>Traffic Stream Model &amp;Dynamic Assignment Models</a:t>
          </a:r>
        </a:p>
      </dsp:txBody>
      <dsp:txXfrm>
        <a:off x="1129260" y="2375788"/>
        <a:ext cx="910763" cy="829573"/>
      </dsp:txXfrm>
    </dsp:sp>
    <dsp:sp modelId="{F9B44C95-E17A-44EA-9B34-5B7D6E207A4C}">
      <dsp:nvSpPr>
        <dsp:cNvPr id="0" name=""/>
        <dsp:cNvSpPr/>
      </dsp:nvSpPr>
      <dsp:spPr>
        <a:xfrm>
          <a:off x="890923"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20851" y="935526"/>
        <a:ext cx="927581" cy="802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Big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sz="1300" kern="1200" dirty="0" err="1"/>
            <a:t>Multimodel</a:t>
          </a:r>
          <a:r>
            <a:rPr lang="en-US" sz="1300" kern="1200" dirty="0"/>
            <a:t> Optimization&amp;</a:t>
          </a:r>
        </a:p>
        <a:p>
          <a:pPr marL="0" lvl="0" indent="0" algn="ctr" defTabSz="577850">
            <a:lnSpc>
              <a:spcPct val="90000"/>
            </a:lnSpc>
            <a:spcBef>
              <a:spcPct val="0"/>
            </a:spcBef>
            <a:spcAft>
              <a:spcPts val="0"/>
            </a:spcAft>
            <a:buNone/>
          </a:pPr>
          <a:r>
            <a:rPr lang="en-US" sz="1300" kern="1200" dirty="0"/>
            <a:t>Scheduling and Routing</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9798"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439726"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Travel Demand Forecasting Models</a:t>
          </a:r>
        </a:p>
      </dsp:txBody>
      <dsp:txXfrm>
        <a:off x="1153456" y="935526"/>
        <a:ext cx="927581" cy="802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Travel Demand Forecasting Models</a:t>
          </a:r>
        </a:p>
      </dsp:txBody>
      <dsp:txXfrm>
        <a:off x="1115225" y="935526"/>
        <a:ext cx="927581" cy="802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Travel Demand Forecasting Models</a:t>
          </a:r>
        </a:p>
      </dsp:txBody>
      <dsp:txXfrm>
        <a:off x="1115225" y="935526"/>
        <a:ext cx="927581" cy="802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E7139-D38C-4046-9482-29687373720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B3BA0-71C4-49E9-B9B0-9D4C2C0175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0B3BA0-71C4-49E9-B9B0-9D4C2C0175D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In general, the traffic simulation assigns vehicles</a:t>
            </a:r>
            <a:r>
              <a:rPr lang="en-US" baseline="0" dirty="0"/>
              <a:t> to different paths based upon link travel time. The physical process of moving vehicles works in a two-step process. First, a vehicle is moved across a link during the link pass, and then moved between links at the node during the node pass. Link travel times from the traffic simulator are fed to the shortest path model for path selection. The new paths are then fed back into the traffic simulator in the next iteration.</a:t>
            </a:r>
            <a:endParaRPr lang="en-US" dirty="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8F845C-B19E-4979-A768-3C453AAFD0FF}"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127A26-874A-48F0-B382-6E8EAAAD366D}"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ABAC0B1-C34E-4CB4-A377-891F9321D96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15E1158-C15E-4A97-9103-2B8999E0CF3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3C2CBA4-773F-4754-91B6-7393ADC4507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215E0CC-D795-474A-9379-AB7E188AC83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02BD1FF-1820-455A-9706-A55221C5670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BA07BA9-5D48-4609-8048-411099A6219F}"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F88FF5-3154-47A4-874D-27737AE66E4F}"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F10E2E-4DFC-4BCF-AD34-F52BA41536C4}" type="datetime1">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7CFC64-A952-4D25-9B7A-15A6425CDEB0}" type="datetime1">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8E9CB2-2897-44F3-B96C-AE93A821D23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129B0B1-7657-4ACA-850F-059783472B0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0433A9-C9E7-419F-9ED4-5C25F3346859}" type="datetime1">
              <a:rPr lang="en-US" smtClean="0"/>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E8E9CB2-2897-44F3-B96C-AE93A821D237}"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hyperlink" Target="mailto:xzhou74@asu.edu"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hyperlink" Target="https://github.com/xzhou99/NeXTA_4_NGSIM_Trajectory_Visualization" TargetMode="Externa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hyperlink" Target="https://github.com/xzhou99/NeXTA_4_NGSIM_Trajectory_Visualization" TargetMode="Externa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hyperlink" Target="https://github.com/xzhou99/stalite-dtalite_software_release/tree/gh-pages/learning_document/6_trip_generation"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hyperlink" Target="https://github.com/xzhou99/TCGLite" TargetMode="External"/><Relationship Id="rId3" Type="http://schemas.openxmlformats.org/officeDocument/2006/relationships/hyperlink" Target="https://github.com/xzhou99/ODME" TargetMode="External"/><Relationship Id="rId2" Type="http://schemas.openxmlformats.org/officeDocument/2006/relationships/hyperlink" Target="https://github.com/xzhou99/stalite-dtalite_software_release/tree/gh-pages/learning_document/7_ODdemand_estimation" TargetMode="External"/><Relationship Id="rId1" Type="http://schemas.openxmlformats.org/officeDocument/2006/relationships/hyperlink" Target="https://github.com/xzhou99/stalite-dtalite_software_release/tree/gh-pages/learning_document/6_trip_generation"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microsoft.com/office/2007/relationships/diagramDrawing" Target="../diagrams/drawing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3" Type="http://schemas.openxmlformats.org/officeDocument/2006/relationships/diagramData" Target="../diagrams/data8.xml"/><Relationship Id="rId2" Type="http://schemas.openxmlformats.org/officeDocument/2006/relationships/hyperlink" Target="https://github.com/xzhou99/DTALite-python" TargetMode="External"/><Relationship Id="rId1" Type="http://schemas.openxmlformats.org/officeDocument/2006/relationships/hyperlink" Target="https://github.com/xzhou99/stalite-dtalite_software_release"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5.emf"/><Relationship Id="rId1"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microsoft.com/office/2007/relationships/diagramDrawing" Target="../diagrams/drawing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3" Type="http://schemas.openxmlformats.org/officeDocument/2006/relationships/diagramData" Target="../diagrams/data9.xml"/><Relationship Id="rId2" Type="http://schemas.openxmlformats.org/officeDocument/2006/relationships/hyperlink" Target="https://github.com/jiawei92/CAVLite" TargetMode="External"/><Relationship Id="rId1" Type="http://schemas.openxmlformats.org/officeDocument/2006/relationships/hyperlink" Target="https://github.com/jiawei92/Ocean"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emf"/><Relationship Id="rId1" Type="http://schemas.openxmlformats.org/officeDocument/2006/relationships/image" Target="../media/image4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hyperlink" Target="https://github.com/xzhou99/stalite-dtalite_software_release/tree/gh-pages/learning_document/5_signal_timing_optimization" TargetMode="Externa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hyperlink" Target="https://github.com/xzhou99/VRPLite"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oleObject" Target="../embeddings/oleObject3.bin"/><Relationship Id="rId3" Type="http://schemas.openxmlformats.org/officeDocument/2006/relationships/image" Target="../media/image53.emf"/><Relationship Id="rId2" Type="http://schemas.openxmlformats.org/officeDocument/2006/relationships/oleObject" Target="../embeddings/oleObject2.bin"/><Relationship Id="rId1" Type="http://schemas.openxmlformats.org/officeDocument/2006/relationships/hyperlink" Target="https://github.com/xzhou99/VRPLite" TargetMode="External"/></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56.png"/><Relationship Id="rId2" Type="http://schemas.openxmlformats.org/officeDocument/2006/relationships/image" Target="../media/image54.emf"/><Relationship Id="rId1"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hyperlink" Target="http://www.roads.maryland.gov/" TargetMode="Externa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notesSlide" Target="../notesSlides/notesSlide5.xml"/><Relationship Id="rId11" Type="http://schemas.openxmlformats.org/officeDocument/2006/relationships/slideLayout" Target="../slideLayouts/slideLayout2.xml"/><Relationship Id="rId10" Type="http://schemas.microsoft.com/office/2007/relationships/diagramDrawing" Target="../diagrams/drawing3.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918970" y="2002790"/>
            <a:ext cx="7981315" cy="2276475"/>
          </a:xfrm>
          <a:prstGeom prst="rect">
            <a:avLst/>
          </a:prstGeom>
        </p:spPr>
        <p:txBody>
          <a:bodyPr wrap="square">
            <a:spAutoFit/>
          </a:bodyPr>
          <a:lstStyle/>
          <a:p>
            <a:pPr algn="ctr"/>
            <a:r>
              <a:rPr lang="en-US" sz="2400" b="1" dirty="0">
                <a:latin typeface="+mj-lt"/>
              </a:rPr>
              <a:t>Learning Transportation Modeling using Case Studies, GMNS standard, Open-Source AMS Tools</a:t>
            </a:r>
            <a:endParaRPr lang="en-US" sz="2400" b="1" dirty="0">
              <a:latin typeface="+mj-lt"/>
            </a:endParaRPr>
          </a:p>
          <a:p>
            <a:pPr algn="ctr"/>
            <a:endParaRPr lang="en-US" sz="2400" b="1" dirty="0">
              <a:latin typeface="+mj-lt"/>
            </a:endParaRPr>
          </a:p>
          <a:p>
            <a:pPr algn="ctr"/>
            <a:r>
              <a:rPr lang="en-US" sz="1400" dirty="0">
                <a:sym typeface="+mn-ea"/>
              </a:rPr>
              <a:t>Developed through an early FHWA project: Effective Integration of Analysis, Modeling, and Simulation Tools</a:t>
            </a:r>
            <a:endParaRPr lang="en-US" sz="1400" dirty="0"/>
          </a:p>
          <a:p>
            <a:pPr algn="ctr"/>
            <a:r>
              <a:rPr lang="en-US" sz="1400" dirty="0">
                <a:sym typeface="+mn-ea"/>
              </a:rPr>
              <a:t>AMS DATA HUB CONCEPT OF OPERATIONS:</a:t>
            </a:r>
            <a:endParaRPr lang="en-US" sz="1400" dirty="0"/>
          </a:p>
          <a:p>
            <a:pPr lvl="1"/>
            <a:r>
              <a:rPr lang="en-US" sz="1400" dirty="0">
                <a:sym typeface="+mn-ea"/>
              </a:rPr>
              <a:t>https://www.fhwa.dot.gov/publications/research/operations/13036/004.cfm</a:t>
            </a:r>
            <a:endParaRPr lang="en-US" sz="1400" dirty="0">
              <a:sym typeface="+mn-ea"/>
            </a:endParaRPr>
          </a:p>
          <a:p>
            <a:pPr lvl="1"/>
            <a:endParaRPr lang="en-US" sz="1400" dirty="0">
              <a:sym typeface="+mn-ea"/>
            </a:endParaRPr>
          </a:p>
          <a:p>
            <a:pPr lvl="1"/>
            <a:r>
              <a:rPr lang="en-US" sz="1400" dirty="0">
                <a:sym typeface="+mn-ea"/>
              </a:rPr>
              <a:t>General Modeling Network Specification (GMNS): https://github.com/zephyr-data-specs/GMNS</a:t>
            </a:r>
            <a:endParaRPr lang="en-US" sz="1400" b="1" dirty="0">
              <a:latin typeface="+mj-lt"/>
            </a:endParaRPr>
          </a:p>
        </p:txBody>
      </p:sp>
      <p:sp>
        <p:nvSpPr>
          <p:cNvPr id="6" name="TextBox 5"/>
          <p:cNvSpPr txBox="1"/>
          <p:nvPr/>
        </p:nvSpPr>
        <p:spPr>
          <a:xfrm>
            <a:off x="2078990" y="4806315"/>
            <a:ext cx="8079105" cy="1814830"/>
          </a:xfrm>
          <a:prstGeom prst="rect">
            <a:avLst/>
          </a:prstGeom>
          <a:noFill/>
        </p:spPr>
        <p:txBody>
          <a:bodyPr wrap="square" rtlCol="0">
            <a:spAutoFit/>
          </a:bodyPr>
          <a:lstStyle/>
          <a:p>
            <a:r>
              <a:rPr lang="en-US" sz="1600" dirty="0">
                <a:latin typeface="+mj-lt"/>
              </a:rPr>
              <a:t>Xuesong (Simon) Zhou (</a:t>
            </a:r>
            <a:r>
              <a:rPr lang="en-US" sz="1600" dirty="0">
                <a:latin typeface="+mj-lt"/>
                <a:hlinkClick r:id="rId1"/>
              </a:rPr>
              <a:t>xzhou74@asu.edu</a:t>
            </a:r>
            <a:r>
              <a:rPr lang="en-US" sz="1600" dirty="0">
                <a:latin typeface="+mj-lt"/>
              </a:rPr>
              <a:t>)</a:t>
            </a:r>
            <a:endParaRPr lang="en-US" sz="1600" dirty="0">
              <a:latin typeface="+mj-lt"/>
            </a:endParaRPr>
          </a:p>
          <a:p>
            <a:pPr marL="0" lvl="1"/>
            <a:r>
              <a:rPr lang="en-US" sz="1600" dirty="0">
                <a:cs typeface="Arial" panose="020B0604020202020204" pitchFamily="34" charset="0"/>
                <a:sym typeface="+mn-ea"/>
              </a:rPr>
              <a:t>https://github.com/xzhou99</a:t>
            </a:r>
            <a:endParaRPr lang="en-US" sz="1600" dirty="0">
              <a:cs typeface="Arial" panose="020B0604020202020204" pitchFamily="34" charset="0"/>
            </a:endParaRPr>
          </a:p>
          <a:p>
            <a:endParaRPr lang="en-US" sz="1600" dirty="0">
              <a:latin typeface="+mj-lt"/>
            </a:endParaRPr>
          </a:p>
          <a:p>
            <a:r>
              <a:rPr lang="en-US" sz="1600" dirty="0">
                <a:latin typeface="+mj-lt"/>
              </a:rPr>
              <a:t>School of Sustainable Engineering and the Built Environment </a:t>
            </a:r>
            <a:endParaRPr lang="en-US" sz="1600" dirty="0">
              <a:latin typeface="+mj-lt"/>
            </a:endParaRPr>
          </a:p>
          <a:p>
            <a:r>
              <a:rPr lang="en-US" sz="1600" dirty="0">
                <a:latin typeface="+mj-lt"/>
              </a:rPr>
              <a:t>Arizona State University</a:t>
            </a:r>
            <a:endParaRPr lang="en-US" sz="1600" dirty="0">
              <a:latin typeface="+mj-lt"/>
            </a:endParaRPr>
          </a:p>
          <a:p>
            <a:endParaRPr lang="en-US" sz="1600" dirty="0">
              <a:latin typeface="+mj-lt"/>
            </a:endParaRPr>
          </a:p>
          <a:p>
            <a:endParaRPr lang="en-US" sz="1600" dirty="0">
              <a:latin typeface="+mj-lt"/>
            </a:endParaRPr>
          </a:p>
        </p:txBody>
      </p:sp>
      <p:sp>
        <p:nvSpPr>
          <p:cNvPr id="2" name="Slide Number Placeholder 1"/>
          <p:cNvSpPr>
            <a:spLocks noGrp="1"/>
          </p:cNvSpPr>
          <p:nvPr>
            <p:ph type="sldNum" sz="quarter" idx="12"/>
          </p:nvPr>
        </p:nvSpPr>
        <p:spPr/>
        <p:txBody>
          <a:bodyPr/>
          <a:lstStyle/>
          <a:p>
            <a:fld id="{1E8E9CB2-2897-44F3-B96C-AE93A821D237}" type="slidenum">
              <a:rPr lang="en-US" smtClean="0"/>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4099" y="411976"/>
            <a:ext cx="2157984" cy="1435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AMS Data Hub Software Prototype: </a:t>
            </a:r>
            <a:r>
              <a:rPr lang="en-US" dirty="0" err="1"/>
              <a:t>NeXTA</a:t>
            </a:r>
            <a:endParaRPr lang="en-US" dirty="0"/>
          </a:p>
        </p:txBody>
      </p:sp>
      <p:sp>
        <p:nvSpPr>
          <p:cNvPr id="3" name="Content Placeholder 2"/>
          <p:cNvSpPr>
            <a:spLocks noGrp="1"/>
          </p:cNvSpPr>
          <p:nvPr>
            <p:ph idx="1"/>
          </p:nvPr>
        </p:nvSpPr>
        <p:spPr/>
        <p:txBody>
          <a:bodyPr/>
          <a:lstStyle/>
          <a:p>
            <a:r>
              <a:rPr lang="en-US" sz="1600" dirty="0"/>
              <a:t>Start with GIS with multiple transportation layers</a:t>
            </a:r>
            <a:endParaRPr lang="en-US" sz="1600" dirty="0"/>
          </a:p>
          <a:p>
            <a:pPr lvl="1"/>
            <a:r>
              <a:rPr lang="en-US" sz="1400" dirty="0"/>
              <a:t>1. node, </a:t>
            </a:r>
            <a:endParaRPr lang="en-US" sz="1400" dirty="0"/>
          </a:p>
          <a:p>
            <a:pPr lvl="1"/>
            <a:r>
              <a:rPr lang="en-US" sz="1400" dirty="0"/>
              <a:t>2. link, </a:t>
            </a:r>
            <a:endParaRPr lang="en-US" sz="1400" dirty="0"/>
          </a:p>
          <a:p>
            <a:pPr lvl="1"/>
            <a:r>
              <a:rPr lang="en-US" sz="1400" dirty="0"/>
              <a:t>3. agent, </a:t>
            </a:r>
            <a:endParaRPr lang="en-US" sz="1400" dirty="0"/>
          </a:p>
          <a:p>
            <a:pPr lvl="1"/>
            <a:r>
              <a:rPr lang="en-US" sz="1400" dirty="0"/>
              <a:t>4. trajectory,</a:t>
            </a:r>
            <a:endParaRPr lang="en-US" sz="1400" dirty="0"/>
          </a:p>
          <a:p>
            <a:pPr lvl="1"/>
            <a:r>
              <a:rPr lang="en-US" sz="1400" dirty="0"/>
              <a:t>5. signal timing.</a:t>
            </a:r>
            <a:endParaRPr lang="en-US" sz="1400" dirty="0"/>
          </a:p>
          <a:p>
            <a:r>
              <a:rPr lang="en-US" sz="1600" dirty="0"/>
              <a:t>Focus on data processing and visualization</a:t>
            </a:r>
            <a:endParaRPr lang="en-US" sz="1600" dirty="0"/>
          </a:p>
          <a:p>
            <a:endParaRPr lang="en-US" sz="1600"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4098" name="Picture 2"/>
          <p:cNvPicPr>
            <a:picLocks noChangeAspect="1" noChangeArrowheads="1"/>
          </p:cNvPicPr>
          <p:nvPr/>
        </p:nvPicPr>
        <p:blipFill>
          <a:blip r:embed="rId1" cstate="print"/>
          <a:srcRect/>
          <a:stretch>
            <a:fillRect/>
          </a:stretch>
        </p:blipFill>
        <p:spPr bwMode="auto">
          <a:xfrm>
            <a:off x="5852795" y="3037205"/>
            <a:ext cx="5574030" cy="299656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set: Pasadena Test Data Sets</a:t>
            </a:r>
            <a:endParaRPr lang="en-US" dirty="0"/>
          </a:p>
        </p:txBody>
      </p:sp>
      <p:sp>
        <p:nvSpPr>
          <p:cNvPr id="3" name="Content Placeholder 2"/>
          <p:cNvSpPr>
            <a:spLocks noGrp="1"/>
          </p:cNvSpPr>
          <p:nvPr>
            <p:ph idx="1"/>
          </p:nvPr>
        </p:nvSpPr>
        <p:spPr/>
        <p:txBody>
          <a:bodyPr/>
          <a:lstStyle/>
          <a:p>
            <a:r>
              <a:rPr lang="en-US" dirty="0"/>
              <a:t>https://its.dot.gov/data/ </a:t>
            </a:r>
            <a:endParaRPr lang="en-US" dirty="0"/>
          </a:p>
          <a:p>
            <a:r>
              <a:rPr lang="en-US" dirty="0"/>
              <a:t>https://datahub.transportation.gov/Automobiles/Pasadena-Test-Data-Sets/xig6-cb63</a:t>
            </a:r>
            <a:endParaRPr lang="en-US" dirty="0"/>
          </a:p>
          <a:p>
            <a:r>
              <a:rPr lang="en-US" dirty="0"/>
              <a:t>24-hour Simulation Results</a:t>
            </a:r>
            <a:endParaRPr lang="en-US" dirty="0"/>
          </a:p>
          <a:p>
            <a:r>
              <a:rPr lang="en-US" dirty="0"/>
              <a:t>2.6  Million Vehicles, 6 GB of data</a:t>
            </a:r>
            <a:endParaRPr lang="en-US" dirty="0"/>
          </a:p>
          <a:p>
            <a:r>
              <a:rPr lang="en-US" dirty="0"/>
              <a:t>Users can select any path to generate corridor level performance </a:t>
            </a:r>
            <a:br>
              <a:rPr lang="en-US" dirty="0"/>
            </a:br>
            <a:endParaRPr lang="en-US"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5124" name="Picture 4"/>
          <p:cNvPicPr>
            <a:picLocks noChangeAspect="1" noChangeArrowheads="1"/>
          </p:cNvPicPr>
          <p:nvPr/>
        </p:nvPicPr>
        <p:blipFill>
          <a:blip r:embed="rId1" cstate="print"/>
          <a:srcRect/>
          <a:stretch>
            <a:fillRect/>
          </a:stretch>
        </p:blipFill>
        <p:spPr bwMode="auto">
          <a:xfrm>
            <a:off x="4236720" y="2710815"/>
            <a:ext cx="6489700" cy="2834005"/>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a:stretch>
            <a:fillRect/>
          </a:stretch>
        </p:blipFill>
        <p:spPr bwMode="auto">
          <a:xfrm>
            <a:off x="8609747" y="4710145"/>
            <a:ext cx="3274776" cy="1632179"/>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Sample data sets</a:t>
            </a:r>
            <a:endParaRPr lang="en-US"/>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1482725" y="2274570"/>
            <a:ext cx="2316480" cy="27279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Data hub  0: Network</a:t>
            </a:r>
            <a:endParaRPr lang="en-US" dirty="0"/>
          </a:p>
        </p:txBody>
      </p:sp>
      <p:graphicFrame>
        <p:nvGraphicFramePr>
          <p:cNvPr id="7" name="Diagram 6"/>
          <p:cNvGraphicFramePr/>
          <p:nvPr/>
        </p:nvGraphicFramePr>
        <p:xfrm>
          <a:off x="1524000" y="1981200"/>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8" name="Straight Arrow Connector 17"/>
          <p:cNvCxnSpPr/>
          <p:nvPr/>
        </p:nvCxnSpPr>
        <p:spPr bwMode="auto">
          <a:xfrm flipH="1" flipV="1">
            <a:off x="3532947" y="3406246"/>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4387970" y="2966859"/>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3485447" y="429689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4387971" y="4498776"/>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4801629" y="3475519"/>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4874858" y="4273145"/>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28" name="Rectangle 27"/>
          <p:cNvSpPr/>
          <p:nvPr/>
        </p:nvSpPr>
        <p:spPr>
          <a:xfrm>
            <a:off x="6553200" y="1828800"/>
            <a:ext cx="3886200" cy="424624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Based on GMNS data format</a:t>
            </a:r>
            <a:endParaRPr lang="en-US" dirty="0"/>
          </a:p>
          <a:p>
            <a:pPr lvl="1">
              <a:buFont typeface="Arial" panose="020B0604020202020204" pitchFamily="34" charset="0"/>
              <a:buChar char="•"/>
            </a:pPr>
            <a:r>
              <a:rPr lang="en-US" dirty="0"/>
              <a:t>node, link, movement</a:t>
            </a:r>
            <a:endParaRPr lang="en-US" dirty="0"/>
          </a:p>
          <a:p>
            <a:pPr lvl="1">
              <a:buFont typeface="Arial" panose="020B0604020202020204" pitchFamily="34" charset="0"/>
              <a:buChar char="•"/>
            </a:pPr>
            <a:r>
              <a:rPr lang="en-US" dirty="0"/>
              <a:t>https://github.com/zephyr-data-specs/GMNS</a:t>
            </a:r>
            <a:endParaRPr lang="en-US" dirty="0"/>
          </a:p>
          <a:p>
            <a:pPr lvl="0">
              <a:buFont typeface="Arial" panose="020B0604020202020204" pitchFamily="34" charset="0"/>
              <a:buChar char="•"/>
            </a:pPr>
            <a:endParaRPr lang="en-US" dirty="0"/>
          </a:p>
          <a:p>
            <a:pPr lvl="0">
              <a:buFont typeface="Arial" panose="020B0604020202020204" pitchFamily="34" charset="0"/>
              <a:buChar char="•"/>
            </a:pPr>
            <a:r>
              <a:rPr lang="en-US" dirty="0"/>
              <a:t>Regional planning models through </a:t>
            </a:r>
            <a:r>
              <a:rPr lang="en-US" dirty="0">
                <a:sym typeface="+mn-ea"/>
              </a:rPr>
              <a:t>GIS shape files </a:t>
            </a:r>
            <a:endParaRPr lang="en-US" dirty="0"/>
          </a:p>
          <a:p>
            <a:pPr lvl="1">
              <a:buFont typeface="Arial" panose="020B0604020202020204" pitchFamily="34" charset="0"/>
              <a:buChar char="•"/>
            </a:pPr>
            <a:r>
              <a:rPr lang="en-US" dirty="0" err="1"/>
              <a:t>TransCAD</a:t>
            </a:r>
            <a:endParaRPr lang="en-US" dirty="0"/>
          </a:p>
          <a:p>
            <a:pPr lvl="1">
              <a:buFont typeface="Arial" panose="020B0604020202020204" pitchFamily="34" charset="0"/>
              <a:buChar char="•"/>
            </a:pPr>
            <a:r>
              <a:rPr lang="en-US" dirty="0"/>
              <a:t>CUBE</a:t>
            </a:r>
            <a:endParaRPr lang="en-US" dirty="0"/>
          </a:p>
          <a:p>
            <a:pPr lvl="1">
              <a:buFont typeface="Arial" panose="020B0604020202020204" pitchFamily="34" charset="0"/>
              <a:buChar char="•"/>
            </a:pPr>
            <a:r>
              <a:rPr lang="en-US" dirty="0"/>
              <a:t>VISUM</a:t>
            </a:r>
            <a:endParaRPr lang="en-US" dirty="0"/>
          </a:p>
          <a:p>
            <a:pPr lvl="0">
              <a:buFont typeface="Arial" panose="020B0604020202020204" pitchFamily="34" charset="0"/>
              <a:buChar char="•"/>
            </a:pPr>
            <a:r>
              <a:rPr lang="en-US" dirty="0">
                <a:sym typeface="+mn-ea"/>
              </a:rPr>
              <a:t>Export network  to GIS </a:t>
            </a:r>
            <a:endParaRPr lang="en-US" dirty="0">
              <a:sym typeface="+mn-ea"/>
            </a:endParaRPr>
          </a:p>
          <a:p>
            <a:pPr>
              <a:buFont typeface="Arial" panose="020B0604020202020204" pitchFamily="34" charset="0"/>
              <a:buChar char="•"/>
            </a:pPr>
            <a:endParaRPr lang="en-US" dirty="0"/>
          </a:p>
          <a:p>
            <a:pPr>
              <a:buFont typeface="Arial" panose="020B0604020202020204" pitchFamily="34" charset="0"/>
              <a:buChar char="•"/>
            </a:pPr>
            <a:r>
              <a:rPr lang="en-US" dirty="0"/>
              <a:t>Subarea cut utility </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Network Data GIS shape file Importing</a:t>
            </a:r>
            <a:endParaRPr lang="en-US" dirty="0"/>
          </a:p>
        </p:txBody>
      </p:sp>
      <p:sp>
        <p:nvSpPr>
          <p:cNvPr id="3" name="Content Placeholder 2"/>
          <p:cNvSpPr>
            <a:spLocks noGrp="1"/>
          </p:cNvSpPr>
          <p:nvPr>
            <p:ph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GIS node/link/zone shape files</a:t>
            </a:r>
            <a:endParaRPr lang="en-US" sz="2200" dirty="0">
              <a:solidFill>
                <a:schemeClr val="accent5">
                  <a:lumMod val="50000"/>
                </a:schemeClr>
              </a:solidFill>
            </a:endParaRPr>
          </a:p>
          <a:p>
            <a:pPr marL="800100" lvl="2" fontAlgn="auto">
              <a:spcAft>
                <a:spcPts val="0"/>
              </a:spcAft>
              <a:buClr>
                <a:schemeClr val="accent1"/>
              </a:buClr>
              <a:defRPr/>
            </a:pPr>
            <a:r>
              <a:rPr lang="en-US" sz="1710" dirty="0">
                <a:solidFill>
                  <a:schemeClr val="accent5">
                    <a:lumMod val="50000"/>
                  </a:schemeClr>
                </a:solidFill>
              </a:rPr>
              <a:t>Utilize Open-source Geospatial Data Abstraction Library (GDAL) library </a:t>
            </a:r>
            <a:endParaRPr lang="en-US" sz="1710" dirty="0">
              <a:solidFill>
                <a:schemeClr val="accent5">
                  <a:lumMod val="50000"/>
                </a:schemeClr>
              </a:solidFill>
            </a:endParaRPr>
          </a:p>
          <a:p>
            <a:pPr marL="342900" lvl="1" fontAlgn="auto">
              <a:spcAft>
                <a:spcPts val="0"/>
              </a:spcAft>
              <a:buClr>
                <a:schemeClr val="accent1"/>
              </a:buClr>
              <a:defRPr/>
            </a:pPr>
            <a:r>
              <a:rPr lang="en-US" sz="2825" dirty="0">
                <a:solidFill>
                  <a:schemeClr val="accent5">
                    <a:lumMod val="50000"/>
                  </a:schemeClr>
                </a:solidFill>
              </a:rPr>
              <a:t>https://github.com/xzhou99/NeXTA-GMNS/tree/master/tools/GIS_shape_file_CSV_file_conversion</a:t>
            </a:r>
            <a:endParaRPr lang="en-US" sz="2825" dirty="0">
              <a:solidFill>
                <a:schemeClr val="accent5">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5" name="Picture 2"/>
          <p:cNvPicPr>
            <a:picLocks noChangeAspect="1" noChangeArrowheads="1"/>
          </p:cNvPicPr>
          <p:nvPr/>
        </p:nvPicPr>
        <p:blipFill>
          <a:blip r:embed="rId1" cstate="print"/>
          <a:srcRect/>
          <a:stretch>
            <a:fillRect/>
          </a:stretch>
        </p:blipFill>
        <p:spPr bwMode="auto">
          <a:xfrm>
            <a:off x="4710752" y="3715603"/>
            <a:ext cx="2492375" cy="1676400"/>
          </a:xfrm>
          <a:prstGeom prst="rect">
            <a:avLst/>
          </a:prstGeom>
          <a:noFill/>
          <a:ln w="9525">
            <a:noFill/>
            <a:miter lim="800000"/>
            <a:headEnd/>
            <a:tailEnd/>
          </a:ln>
        </p:spPr>
      </p:pic>
      <p:pic>
        <p:nvPicPr>
          <p:cNvPr id="6" name="Picture 4"/>
          <p:cNvPicPr>
            <a:picLocks noChangeAspect="1" noChangeArrowheads="1"/>
          </p:cNvPicPr>
          <p:nvPr/>
        </p:nvPicPr>
        <p:blipFill>
          <a:blip r:embed="rId2" cstate="print"/>
          <a:srcRect/>
          <a:stretch>
            <a:fillRect/>
          </a:stretch>
        </p:blipFill>
        <p:spPr bwMode="auto">
          <a:xfrm>
            <a:off x="7987352" y="3715603"/>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2353945" cy="368300"/>
          </a:xfrm>
          <a:prstGeom prst="rect">
            <a:avLst/>
          </a:prstGeom>
          <a:noFill/>
          <a:ln w="9525">
            <a:noFill/>
            <a:miter lim="800000"/>
          </a:ln>
        </p:spPr>
        <p:txBody>
          <a:bodyPr wrap="none">
            <a:spAutoFit/>
          </a:bodyPr>
          <a:lstStyle/>
          <a:p>
            <a:r>
              <a:rPr lang="en-US" dirty="0"/>
              <a:t>Cube/</a:t>
            </a:r>
            <a:r>
              <a:rPr lang="en-US" dirty="0" err="1"/>
              <a:t>TransCAD</a:t>
            </a:r>
            <a:r>
              <a:rPr lang="en-US" dirty="0"/>
              <a:t>/VISUM</a:t>
            </a:r>
            <a:endParaRPr lang="en-US" dirty="0"/>
          </a:p>
        </p:txBody>
      </p:sp>
      <p:sp>
        <p:nvSpPr>
          <p:cNvPr id="8" name="Right Arrow 7"/>
          <p:cNvSpPr/>
          <p:nvPr/>
        </p:nvSpPr>
        <p:spPr>
          <a:xfrm>
            <a:off x="7225352" y="4401403"/>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5" descr="C:\Users\Zhou\AppData\Local\Temp\Temp1_AMS Report Images.zip\AMS Report Images\Figure 19 300 DPI Alt1.png"/>
          <p:cNvPicPr>
            <a:picLocks noChangeAspect="1" noChangeArrowheads="1"/>
          </p:cNvPicPr>
          <p:nvPr/>
        </p:nvPicPr>
        <p:blipFill>
          <a:blip r:embed="rId3" cstate="print"/>
          <a:srcRect/>
          <a:stretch>
            <a:fillRect/>
          </a:stretch>
        </p:blipFill>
        <p:spPr bwMode="auto">
          <a:xfrm>
            <a:off x="1967552" y="3868003"/>
            <a:ext cx="2292350" cy="1219200"/>
          </a:xfrm>
          <a:prstGeom prst="rect">
            <a:avLst/>
          </a:prstGeom>
          <a:noFill/>
          <a:ln w="9525">
            <a:noFill/>
            <a:miter lim="800000"/>
            <a:headEnd/>
            <a:tailEnd/>
          </a:ln>
        </p:spPr>
      </p:pic>
      <p:sp>
        <p:nvSpPr>
          <p:cNvPr id="10" name="TextBox 11"/>
          <p:cNvSpPr txBox="1">
            <a:spLocks noChangeArrowheads="1"/>
          </p:cNvSpPr>
          <p:nvPr/>
        </p:nvSpPr>
        <p:spPr bwMode="auto">
          <a:xfrm>
            <a:off x="4863152" y="5620603"/>
            <a:ext cx="1971040" cy="368300"/>
          </a:xfrm>
          <a:prstGeom prst="rect">
            <a:avLst/>
          </a:prstGeom>
          <a:noFill/>
          <a:ln w="9525">
            <a:noFill/>
            <a:miter lim="800000"/>
          </a:ln>
        </p:spPr>
        <p:txBody>
          <a:bodyPr wrap="none">
            <a:spAutoFit/>
          </a:bodyPr>
          <a:lstStyle/>
          <a:p>
            <a:r>
              <a:rPr lang="en-US"/>
              <a:t>Open-Source Q-GIS</a:t>
            </a:r>
            <a:endParaRPr lang="en-US"/>
          </a:p>
        </p:txBody>
      </p:sp>
      <p:sp>
        <p:nvSpPr>
          <p:cNvPr id="11" name="Right Arrow 10"/>
          <p:cNvSpPr/>
          <p:nvPr/>
        </p:nvSpPr>
        <p:spPr>
          <a:xfrm>
            <a:off x="4177352" y="4401403"/>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Openstreet Map Data Importing</a:t>
            </a:r>
            <a:endParaRPr lang="en-US" dirty="0"/>
          </a:p>
        </p:txBody>
      </p:sp>
      <p:sp>
        <p:nvSpPr>
          <p:cNvPr id="3" name="Content Placeholder 2"/>
          <p:cNvSpPr>
            <a:spLocks noGrp="1"/>
          </p:cNvSpPr>
          <p:nvPr>
            <p:ph sz="half"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node/link/zone shape to GMNS https://github.com/jiawei92/OSM2GMNS</a:t>
            </a:r>
            <a:endParaRPr lang="en-US" sz="2200" dirty="0">
              <a:solidFill>
                <a:schemeClr val="accent5">
                  <a:lumMod val="50000"/>
                </a:schemeClr>
              </a:solidFill>
            </a:endParaRPr>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7987352" y="3715603"/>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1706880" cy="368300"/>
          </a:xfrm>
          <a:prstGeom prst="rect">
            <a:avLst/>
          </a:prstGeom>
          <a:noFill/>
          <a:ln w="9525">
            <a:noFill/>
            <a:miter lim="800000"/>
          </a:ln>
        </p:spPr>
        <p:txBody>
          <a:bodyPr wrap="none">
            <a:spAutoFit/>
          </a:bodyPr>
          <a:lstStyle/>
          <a:p>
            <a:r>
              <a:rPr lang="en-US" dirty="0"/>
              <a:t>Openstreet Map</a:t>
            </a:r>
            <a:endParaRPr lang="en-US" dirty="0"/>
          </a:p>
        </p:txBody>
      </p:sp>
      <p:sp>
        <p:nvSpPr>
          <p:cNvPr id="8" name="Right Arrow 7"/>
          <p:cNvSpPr/>
          <p:nvPr/>
        </p:nvSpPr>
        <p:spPr>
          <a:xfrm>
            <a:off x="7225352" y="4401403"/>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1761490" cy="368300"/>
          </a:xfrm>
          <a:prstGeom prst="rect">
            <a:avLst/>
          </a:prstGeom>
          <a:noFill/>
          <a:ln w="9525">
            <a:noFill/>
            <a:miter lim="800000"/>
          </a:ln>
        </p:spPr>
        <p:txBody>
          <a:bodyPr wrap="none">
            <a:spAutoFit/>
          </a:bodyPr>
          <a:lstStyle/>
          <a:p>
            <a:r>
              <a:rPr lang="en-US"/>
              <a:t>OSM2GMNS tool</a:t>
            </a:r>
            <a:endParaRPr lang="en-US"/>
          </a:p>
        </p:txBody>
      </p:sp>
      <p:sp>
        <p:nvSpPr>
          <p:cNvPr id="11" name="Right Arrow 10"/>
          <p:cNvSpPr/>
          <p:nvPr/>
        </p:nvSpPr>
        <p:spPr>
          <a:xfrm>
            <a:off x="4177352" y="4401403"/>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Content Placeholder 11"/>
          <p:cNvPicPr>
            <a:picLocks noGrp="1" noChangeAspect="1"/>
          </p:cNvPicPr>
          <p:nvPr>
            <p:ph sz="half" idx="2"/>
          </p:nvPr>
        </p:nvPicPr>
        <p:blipFill>
          <a:blip r:embed="rId2"/>
          <a:stretch>
            <a:fillRect/>
          </a:stretch>
        </p:blipFill>
        <p:spPr>
          <a:xfrm>
            <a:off x="469900" y="2987040"/>
            <a:ext cx="3589020" cy="17405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3: Create network from the scratch based on background image</a:t>
            </a:r>
            <a:endParaRPr lang="en-US" dirty="0"/>
          </a:p>
        </p:txBody>
      </p:sp>
      <p:sp>
        <p:nvSpPr>
          <p:cNvPr id="3" name="Content Placeholder 2"/>
          <p:cNvSpPr>
            <a:spLocks noGrp="1"/>
          </p:cNvSpPr>
          <p:nvPr>
            <p:ph sz="half"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node/link to GMNS data format </a:t>
            </a:r>
            <a:endParaRPr lang="en-US" sz="2200" dirty="0">
              <a:solidFill>
                <a:schemeClr val="accent5">
                  <a:lumMod val="50000"/>
                </a:schemeClr>
              </a:solidFill>
            </a:endParaRPr>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8038152" y="3391118"/>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3238500" cy="368300"/>
          </a:xfrm>
          <a:prstGeom prst="rect">
            <a:avLst/>
          </a:prstGeom>
          <a:noFill/>
          <a:ln w="9525">
            <a:noFill/>
            <a:miter lim="800000"/>
          </a:ln>
        </p:spPr>
        <p:txBody>
          <a:bodyPr wrap="none">
            <a:spAutoFit/>
          </a:bodyPr>
          <a:lstStyle/>
          <a:p>
            <a:r>
              <a:rPr lang="en-US" dirty="0"/>
              <a:t>background image as image.bmp</a:t>
            </a:r>
            <a:endParaRPr lang="en-US" dirty="0"/>
          </a:p>
        </p:txBody>
      </p:sp>
      <p:sp>
        <p:nvSpPr>
          <p:cNvPr id="8" name="Right Arrow 7"/>
          <p:cNvSpPr/>
          <p:nvPr/>
        </p:nvSpPr>
        <p:spPr>
          <a:xfrm>
            <a:off x="7265992" y="4249638"/>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2235200" cy="368300"/>
          </a:xfrm>
          <a:prstGeom prst="rect">
            <a:avLst/>
          </a:prstGeom>
          <a:noFill/>
          <a:ln w="9525">
            <a:noFill/>
            <a:miter lim="800000"/>
          </a:ln>
        </p:spPr>
        <p:txBody>
          <a:bodyPr wrap="none">
            <a:spAutoFit/>
          </a:bodyPr>
          <a:lstStyle/>
          <a:p>
            <a:r>
              <a:rPr lang="en-US"/>
              <a:t>  draw nodes and links</a:t>
            </a:r>
            <a:endParaRPr lang="en-US"/>
          </a:p>
        </p:txBody>
      </p:sp>
      <p:sp>
        <p:nvSpPr>
          <p:cNvPr id="11" name="Right Arrow 10"/>
          <p:cNvSpPr/>
          <p:nvPr/>
        </p:nvSpPr>
        <p:spPr>
          <a:xfrm>
            <a:off x="4126552" y="4249638"/>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Content Placeholder 8"/>
          <p:cNvPicPr>
            <a:picLocks noGrp="1" noChangeAspect="1"/>
          </p:cNvPicPr>
          <p:nvPr>
            <p:ph sz="half" idx="2"/>
          </p:nvPr>
        </p:nvPicPr>
        <p:blipFill>
          <a:blip r:embed="rId2"/>
          <a:stretch>
            <a:fillRect/>
          </a:stretch>
        </p:blipFill>
        <p:spPr>
          <a:xfrm>
            <a:off x="1097280" y="3059430"/>
            <a:ext cx="2686685" cy="1946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4:  General Transit Feed Specification (GTFS)</a:t>
            </a:r>
            <a:endParaRPr lang="en-US" dirty="0"/>
          </a:p>
        </p:txBody>
      </p:sp>
      <p:sp>
        <p:nvSpPr>
          <p:cNvPr id="3" name="Content Placeholder 2"/>
          <p:cNvSpPr>
            <a:spLocks noGrp="1"/>
          </p:cNvSpPr>
          <p:nvPr>
            <p:ph sz="half" idx="1"/>
          </p:nvPr>
        </p:nvSpPr>
        <p:spPr>
          <a:xfrm>
            <a:off x="1097280" y="1845945"/>
            <a:ext cx="5734050" cy="4023360"/>
          </a:xfrm>
        </p:spPr>
        <p:txBody>
          <a:bodyPr/>
          <a:lstStyle/>
          <a:p>
            <a:pPr marL="342900" lvl="1" fontAlgn="auto">
              <a:spcAft>
                <a:spcPts val="0"/>
              </a:spcAft>
              <a:buClr>
                <a:schemeClr val="accent1"/>
              </a:buClr>
              <a:defRPr/>
            </a:pPr>
            <a:r>
              <a:rPr lang="en-US" sz="2200" dirty="0">
                <a:solidFill>
                  <a:schemeClr val="accent5">
                    <a:lumMod val="50000"/>
                  </a:schemeClr>
                </a:solidFill>
              </a:rPr>
              <a:t>Import GTFS to node/link data to GMNS data format (NeXTA-&gt; menu -&gt; import GTFS)</a:t>
            </a:r>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8038152" y="3391118"/>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3238500" cy="368300"/>
          </a:xfrm>
          <a:prstGeom prst="rect">
            <a:avLst/>
          </a:prstGeom>
          <a:noFill/>
          <a:ln w="9525">
            <a:noFill/>
            <a:miter lim="800000"/>
          </a:ln>
        </p:spPr>
        <p:txBody>
          <a:bodyPr wrap="none">
            <a:spAutoFit/>
          </a:bodyPr>
          <a:lstStyle/>
          <a:p>
            <a:r>
              <a:rPr lang="en-US" dirty="0"/>
              <a:t>background image as image.bmp</a:t>
            </a:r>
            <a:endParaRPr lang="en-US" dirty="0"/>
          </a:p>
        </p:txBody>
      </p:sp>
      <p:sp>
        <p:nvSpPr>
          <p:cNvPr id="8" name="Right Arrow 7"/>
          <p:cNvSpPr/>
          <p:nvPr/>
        </p:nvSpPr>
        <p:spPr>
          <a:xfrm>
            <a:off x="7265992" y="4249638"/>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2235200" cy="368300"/>
          </a:xfrm>
          <a:prstGeom prst="rect">
            <a:avLst/>
          </a:prstGeom>
          <a:noFill/>
          <a:ln w="9525">
            <a:noFill/>
            <a:miter lim="800000"/>
          </a:ln>
        </p:spPr>
        <p:txBody>
          <a:bodyPr wrap="none">
            <a:spAutoFit/>
          </a:bodyPr>
          <a:lstStyle/>
          <a:p>
            <a:r>
              <a:rPr lang="en-US"/>
              <a:t>  draw nodes and links</a:t>
            </a:r>
            <a:endParaRPr lang="en-US"/>
          </a:p>
        </p:txBody>
      </p:sp>
      <p:sp>
        <p:nvSpPr>
          <p:cNvPr id="11" name="Right Arrow 10"/>
          <p:cNvSpPr/>
          <p:nvPr/>
        </p:nvSpPr>
        <p:spPr>
          <a:xfrm>
            <a:off x="4126552" y="4249638"/>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Content Placeholder 8"/>
          <p:cNvPicPr>
            <a:picLocks noGrp="1" noChangeAspect="1"/>
          </p:cNvPicPr>
          <p:nvPr>
            <p:ph sz="half" idx="2"/>
          </p:nvPr>
        </p:nvPicPr>
        <p:blipFill>
          <a:blip r:embed="rId2"/>
          <a:stretch>
            <a:fillRect/>
          </a:stretch>
        </p:blipFill>
        <p:spPr>
          <a:xfrm>
            <a:off x="1097280" y="3059430"/>
            <a:ext cx="2686685" cy="19469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Use of network data:</a:t>
            </a:r>
            <a:br>
              <a:rPr lang="en-US"/>
            </a:br>
            <a:r>
              <a:rPr lang="en-US"/>
              <a:t>Shortest Path Finding, Network Flow Model</a:t>
            </a:r>
            <a:endParaRPr lang="en-US"/>
          </a:p>
        </p:txBody>
      </p:sp>
      <p:sp>
        <p:nvSpPr>
          <p:cNvPr id="4" name="Content Placeholder 3"/>
          <p:cNvSpPr>
            <a:spLocks noGrp="1"/>
          </p:cNvSpPr>
          <p:nvPr>
            <p:ph sz="half" idx="2"/>
          </p:nvPr>
        </p:nvSpPr>
        <p:spPr>
          <a:xfrm>
            <a:off x="6390640" y="2312035"/>
            <a:ext cx="4937760" cy="3729355"/>
          </a:xfrm>
        </p:spPr>
        <p:txBody>
          <a:bodyPr/>
          <a:lstStyle/>
          <a:p>
            <a:r>
              <a:rPr lang="en-US"/>
              <a:t>https://github.com/xzhou99/learning-transportation/blob/master/GAMS_code%20-space-time-network/Assignment_2_LearningNetworkFlowOptimizationinExcelandGLPKSolvers.docx</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13" name="image20.png"/>
          <p:cNvPicPr preferRelativeResize="0">
            <a:picLocks noGrp="1" noChangeAspect="1"/>
          </p:cNvPicPr>
          <p:nvPr>
            <p:ph sz="half" idx="1"/>
          </p:nvPr>
        </p:nvPicPr>
        <p:blipFill>
          <a:blip r:embed="rId1" cstate="print"/>
          <a:stretch>
            <a:fillRect/>
          </a:stretch>
        </p:blipFill>
        <p:spPr>
          <a:xfrm>
            <a:off x="1442085" y="2607945"/>
            <a:ext cx="4775835" cy="3261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1: Big Data</a:t>
            </a:r>
            <a:endParaRPr lang="en-US" dirty="0"/>
          </a:p>
        </p:txBody>
      </p:sp>
      <p:graphicFrame>
        <p:nvGraphicFramePr>
          <p:cNvPr id="7" name="Diagram 6"/>
          <p:cNvGraphicFramePr/>
          <p:nvPr/>
        </p:nvGraphicFramePr>
        <p:xfrm>
          <a:off x="1524000" y="1981200"/>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8" name="Straight Arrow Connector 17"/>
          <p:cNvCxnSpPr/>
          <p:nvPr/>
        </p:nvCxnSpPr>
        <p:spPr bwMode="auto">
          <a:xfrm flipH="1" flipV="1">
            <a:off x="3532947" y="3406246"/>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4387970" y="2966859"/>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3485447" y="429689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4387971" y="4498776"/>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4801629" y="3475519"/>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4874858" y="4273145"/>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720024" y="1981200"/>
            <a:ext cx="3886200" cy="36925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Sensor data (</a:t>
            </a:r>
            <a:r>
              <a:rPr lang="en-US" dirty="0">
                <a:sym typeface="+mn-ea"/>
              </a:rPr>
              <a:t>link_performance.csv</a:t>
            </a:r>
            <a:r>
              <a:rPr lang="en-US" dirty="0"/>
              <a:t>)</a:t>
            </a:r>
            <a:endParaRPr lang="en-US" dirty="0"/>
          </a:p>
          <a:p>
            <a:pPr lvl="1"/>
            <a:r>
              <a:rPr lang="en-US" dirty="0"/>
              <a:t>15-min speed or count</a:t>
            </a:r>
            <a:endParaRPr lang="en-US" dirty="0"/>
          </a:p>
          <a:p>
            <a:pPr lvl="1"/>
            <a:r>
              <a:rPr lang="en-US" dirty="0"/>
              <a:t>	</a:t>
            </a:r>
            <a:endParaRPr lang="en-US" dirty="0"/>
          </a:p>
          <a:p>
            <a:pPr>
              <a:buFont typeface="Arial" panose="020B0604020202020204" pitchFamily="34" charset="0"/>
              <a:buChar char="•"/>
            </a:pPr>
            <a:r>
              <a:rPr lang="en-US" dirty="0">
                <a:sym typeface="+mn-ea"/>
              </a:rPr>
              <a:t>GPS trajectory data (trajectory.csv)</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NGSIM trajectory data set</a:t>
            </a:r>
            <a:endParaRPr lang="en-US" dirty="0"/>
          </a:p>
          <a:p>
            <a:r>
              <a:rPr lang="en-US" dirty="0">
                <a:hlinkClick r:id="rId6"/>
              </a:rPr>
              <a:t>https://github.com/xzhou99/NeXTA_4_NGSIM_Trajectory_Visualization</a:t>
            </a:r>
            <a:endParaRPr lang="en-US" dirty="0"/>
          </a:p>
          <a:p>
            <a:endParaRPr lang="en-US" dirty="0">
              <a:hlinkClick r:id="rId6"/>
            </a:endParaRPr>
          </a:p>
          <a:p>
            <a:r>
              <a:rPr lang="en-US" dirty="0">
                <a:hlinkClick r:id="rId6"/>
              </a:rPr>
              <a:t>BHL sensor data set</a:t>
            </a:r>
            <a:endParaRPr lang="en-US" dirty="0"/>
          </a:p>
          <a:p>
            <a:r>
              <a:rPr lang="en-US" dirty="0"/>
              <a:t>I-405 data set from PeMS (to do)</a:t>
            </a:r>
            <a:endParaRPr lang="en-US" dirty="0"/>
          </a:p>
          <a:p>
            <a:endParaRPr lang="en-US"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a:t>Inclusive Excellence </a:t>
            </a:r>
            <a:endParaRPr lang="en-US"/>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pic>
        <p:nvPicPr>
          <p:cNvPr id="8" name="Content Placeholder 7"/>
          <p:cNvPicPr>
            <a:picLocks noChangeAspect="1"/>
          </p:cNvPicPr>
          <p:nvPr>
            <p:ph sz="half" idx="1"/>
          </p:nvPr>
        </p:nvPicPr>
        <p:blipFill>
          <a:blip r:embed="rId1"/>
          <a:stretch>
            <a:fillRect/>
          </a:stretch>
        </p:blipFill>
        <p:spPr>
          <a:xfrm>
            <a:off x="1097280" y="2005330"/>
            <a:ext cx="4937760" cy="3703320"/>
          </a:xfrm>
          <a:prstGeom prst="rect">
            <a:avLst/>
          </a:prstGeom>
        </p:spPr>
      </p:pic>
      <p:pic>
        <p:nvPicPr>
          <p:cNvPr id="11" name="Content Placeholder 10"/>
          <p:cNvPicPr>
            <a:picLocks noChangeAspect="1"/>
          </p:cNvPicPr>
          <p:nvPr>
            <p:ph sz="half" idx="2"/>
          </p:nvPr>
        </p:nvPicPr>
        <p:blipFill>
          <a:blip r:embed="rId2"/>
          <a:stretch>
            <a:fillRect/>
          </a:stretch>
        </p:blipFill>
        <p:spPr>
          <a:xfrm>
            <a:off x="6217920" y="2793365"/>
            <a:ext cx="4937760" cy="2127250"/>
          </a:xfrm>
          <a:prstGeom prst="rect">
            <a:avLst/>
          </a:prstGeom>
        </p:spPr>
      </p:pic>
      <p:sp>
        <p:nvSpPr>
          <p:cNvPr id="13" name="Text Box 12"/>
          <p:cNvSpPr txBox="1"/>
          <p:nvPr/>
        </p:nvSpPr>
        <p:spPr>
          <a:xfrm>
            <a:off x="6601460" y="5337810"/>
            <a:ext cx="3908425" cy="368300"/>
          </a:xfrm>
          <a:prstGeom prst="rect">
            <a:avLst/>
          </a:prstGeom>
          <a:noFill/>
        </p:spPr>
        <p:txBody>
          <a:bodyPr wrap="square" rtlCol="0" anchor="t">
            <a:spAutoFit/>
          </a:bodyPr>
          <a:p>
            <a:r>
              <a:rPr lang="en-US"/>
              <a:t>https://inclusion.asu.edu/</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451465" cy="1450975"/>
          </a:xfrm>
        </p:spPr>
        <p:txBody>
          <a:bodyPr/>
          <a:lstStyle/>
          <a:p>
            <a:r>
              <a:rPr lang="en-US"/>
              <a:t>Big data for integrated traffic management </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2032000" y="1947545"/>
            <a:ext cx="7335520" cy="40620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1.1 Understand QKV relationship from aggregated sensor data</a:t>
            </a:r>
            <a:endParaRPr lang="en-US"/>
          </a:p>
        </p:txBody>
      </p:sp>
      <p:sp>
        <p:nvSpPr>
          <p:cNvPr id="3" name="Content Placeholder 2"/>
          <p:cNvSpPr>
            <a:spLocks noGrp="1"/>
          </p:cNvSpPr>
          <p:nvPr>
            <p:ph sz="half" idx="1"/>
          </p:nvPr>
        </p:nvSpPr>
        <p:spPr/>
        <p:txBody>
          <a:bodyPr/>
          <a:lstStyle/>
          <a:p>
            <a:r>
              <a:rPr lang="en-US" dirty="0">
                <a:sym typeface="+mn-ea"/>
                <a:hlinkClick r:id="rId1"/>
              </a:rPr>
              <a:t>Berkeley Highway Laboratory (BHL) sensor data set </a:t>
            </a:r>
            <a:endParaRPr lang="en-US" dirty="0">
              <a:sym typeface="+mn-ea"/>
            </a:endParaRPr>
          </a:p>
          <a:p>
            <a:r>
              <a:rPr lang="en-US" dirty="0">
                <a:hlinkClick r:id="rId1"/>
              </a:rPr>
              <a:t>https://github.com/xzhou99/stalite-dtalite_software_release/tree/gh-pages/learning_document/4_highway_capacity_traffic_stream_model/BHL-Network</a:t>
            </a:r>
            <a:endParaRPr lang="en-US"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1027" name="Picture 3"/>
          <p:cNvPicPr>
            <a:picLocks noGrp="1" noChangeAspect="1" noChangeArrowheads="1"/>
          </p:cNvPicPr>
          <p:nvPr>
            <p:ph sz="half" idx="2"/>
          </p:nvPr>
        </p:nvPicPr>
        <p:blipFill>
          <a:blip r:embed="rId2" cstate="print"/>
          <a:srcRect l="5000" t="47895" r="3750" b="18421"/>
          <a:stretch>
            <a:fillRect/>
          </a:stretch>
        </p:blipFill>
        <p:spPr bwMode="auto">
          <a:xfrm>
            <a:off x="2069465" y="3827780"/>
            <a:ext cx="3680460" cy="218567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269355" y="3195320"/>
            <a:ext cx="5922645" cy="26739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 Understand capacity and bottleneck  </a:t>
            </a:r>
            <a:endParaRPr lang="en-US" dirty="0"/>
          </a:p>
        </p:txBody>
      </p:sp>
      <p:sp>
        <p:nvSpPr>
          <p:cNvPr id="3" name="Content Placeholder 2"/>
          <p:cNvSpPr>
            <a:spLocks noGrp="1"/>
          </p:cNvSpPr>
          <p:nvPr>
            <p:ph sz="half" idx="1"/>
          </p:nvPr>
        </p:nvSpPr>
        <p:spPr>
          <a:xfrm>
            <a:off x="1097280" y="1845945"/>
            <a:ext cx="7808595" cy="4023360"/>
          </a:xfrm>
        </p:spPr>
        <p:txBody>
          <a:bodyPr/>
          <a:lstStyle/>
          <a:p>
            <a:r>
              <a:rPr lang="en-US" dirty="0"/>
              <a:t>https://github.com/xzhou99/stalite-dtalite_software_release/tree/gh-pages/learning_document/4_highway_capacity_traffic_stream_model</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5" name="Content Placeholder 4"/>
          <p:cNvPicPr>
            <a:picLocks noGrp="1" noChangeAspect="1"/>
          </p:cNvPicPr>
          <p:nvPr>
            <p:ph sz="half" idx="2"/>
          </p:nvPr>
        </p:nvPicPr>
        <p:blipFill>
          <a:blip r:embed="rId1"/>
          <a:stretch>
            <a:fillRect/>
          </a:stretch>
        </p:blipFill>
        <p:spPr>
          <a:xfrm>
            <a:off x="1097280" y="2776220"/>
            <a:ext cx="4937760" cy="3216275"/>
          </a:xfrm>
          <a:prstGeom prst="rect">
            <a:avLst/>
          </a:prstGeom>
        </p:spPr>
      </p:pic>
      <p:pic>
        <p:nvPicPr>
          <p:cNvPr id="6" name="Picture 5"/>
          <p:cNvPicPr>
            <a:picLocks noChangeAspect="1"/>
          </p:cNvPicPr>
          <p:nvPr/>
        </p:nvPicPr>
        <p:blipFill>
          <a:blip r:embed="rId2"/>
          <a:stretch>
            <a:fillRect/>
          </a:stretch>
        </p:blipFill>
        <p:spPr>
          <a:xfrm>
            <a:off x="6174740" y="3117215"/>
            <a:ext cx="5443855" cy="26562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1.3 Understand traffic state estimation and prediction</a:t>
            </a:r>
            <a:endParaRPr lang="en-US" dirty="0"/>
          </a:p>
        </p:txBody>
      </p:sp>
      <p:sp>
        <p:nvSpPr>
          <p:cNvPr id="3" name="Content Placeholder 2"/>
          <p:cNvSpPr>
            <a:spLocks noGrp="1"/>
          </p:cNvSpPr>
          <p:nvPr>
            <p:ph sz="half" idx="1"/>
          </p:nvPr>
        </p:nvSpPr>
        <p:spPr/>
        <p:txBody>
          <a:bodyPr/>
          <a:lstStyle/>
          <a:p>
            <a:r>
              <a:rPr lang="en-US" dirty="0"/>
              <a:t>https://github.com/xzhou99/stalite-dtalite_software_release/tree/gh-pages/learning_document/4_highway_capacity_traffic_stream_model/Learning_KalmanFiltering_for_travel_state_estimation_prediction</a:t>
            </a:r>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8" name="Content Placeholder 7"/>
          <p:cNvPicPr>
            <a:picLocks noGrp="1" noChangeAspect="1"/>
          </p:cNvPicPr>
          <p:nvPr>
            <p:ph sz="half" idx="2"/>
          </p:nvPr>
        </p:nvPicPr>
        <p:blipFill>
          <a:blip r:embed="rId1"/>
          <a:stretch>
            <a:fillRect/>
          </a:stretch>
        </p:blipFill>
        <p:spPr>
          <a:xfrm>
            <a:off x="1182370" y="3420745"/>
            <a:ext cx="3295015" cy="2448560"/>
          </a:xfrm>
          <a:prstGeom prst="rect">
            <a:avLst/>
          </a:prstGeom>
        </p:spPr>
      </p:pic>
      <p:pic>
        <p:nvPicPr>
          <p:cNvPr id="9" name="Picture 8"/>
          <p:cNvPicPr>
            <a:picLocks noChangeAspect="1"/>
          </p:cNvPicPr>
          <p:nvPr/>
        </p:nvPicPr>
        <p:blipFill>
          <a:blip r:embed="rId2"/>
          <a:stretch>
            <a:fillRect/>
          </a:stretch>
        </p:blipFill>
        <p:spPr>
          <a:xfrm>
            <a:off x="6337935" y="1855470"/>
            <a:ext cx="4732020" cy="41700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1.4 Map matching based on space-time paths and a time geographic method</a:t>
            </a:r>
            <a:endParaRPr lang="en-US"/>
          </a:p>
        </p:txBody>
      </p:sp>
      <p:sp>
        <p:nvSpPr>
          <p:cNvPr id="3" name="Content Placeholder 2"/>
          <p:cNvSpPr>
            <a:spLocks noGrp="1"/>
          </p:cNvSpPr>
          <p:nvPr>
            <p:ph sz="half" idx="1"/>
          </p:nvPr>
        </p:nvSpPr>
        <p:spPr/>
        <p:txBody>
          <a:bodyPr/>
          <a:lstStyle/>
          <a:p>
            <a:r>
              <a:rPr lang="en-US"/>
              <a:t>https://github.com/xzhou99/space-time-network-based-map-matching</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1097280" y="2889250"/>
            <a:ext cx="4937760" cy="2686050"/>
          </a:xfrm>
          <a:prstGeom prst="rect">
            <a:avLst/>
          </a:prstGeom>
        </p:spPr>
      </p:pic>
      <p:pic>
        <p:nvPicPr>
          <p:cNvPr id="7" name="Picture 6"/>
          <p:cNvPicPr>
            <a:picLocks noChangeAspect="1"/>
          </p:cNvPicPr>
          <p:nvPr/>
        </p:nvPicPr>
        <p:blipFill>
          <a:blip r:embed="rId2"/>
          <a:stretch>
            <a:fillRect/>
          </a:stretch>
        </p:blipFill>
        <p:spPr>
          <a:xfrm>
            <a:off x="6407150" y="2120265"/>
            <a:ext cx="4805045" cy="39560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Analysis of Trajectories from NGSIM </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1"/>
          </p:nvPr>
        </p:nvPicPr>
        <p:blipFill>
          <a:blip r:embed="rId1"/>
          <a:stretch>
            <a:fillRect/>
          </a:stretch>
        </p:blipFill>
        <p:spPr>
          <a:xfrm>
            <a:off x="1280160" y="1965325"/>
            <a:ext cx="4937760" cy="2927350"/>
          </a:xfrm>
          <a:prstGeom prst="rect">
            <a:avLst/>
          </a:prstGeom>
        </p:spPr>
      </p:pic>
      <p:pic>
        <p:nvPicPr>
          <p:cNvPr id="7" name="Content Placeholder 6"/>
          <p:cNvPicPr>
            <a:picLocks noGrp="1" noChangeAspect="1"/>
          </p:cNvPicPr>
          <p:nvPr>
            <p:ph sz="half" idx="2"/>
          </p:nvPr>
        </p:nvPicPr>
        <p:blipFill>
          <a:blip r:embed="rId2"/>
          <a:stretch>
            <a:fillRect/>
          </a:stretch>
        </p:blipFill>
        <p:spPr>
          <a:xfrm>
            <a:off x="6379845" y="3013710"/>
            <a:ext cx="4937760" cy="29032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1.6 Integrate deep learning methods with transportation modeling</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1"/>
          </p:nvPr>
        </p:nvPicPr>
        <p:blipFill>
          <a:blip r:embed="rId1"/>
          <a:stretch>
            <a:fillRect/>
          </a:stretch>
        </p:blipFill>
        <p:spPr>
          <a:xfrm>
            <a:off x="904240" y="2357120"/>
            <a:ext cx="4654550" cy="2484755"/>
          </a:xfrm>
          <a:prstGeom prst="rect">
            <a:avLst/>
          </a:prstGeom>
        </p:spPr>
      </p:pic>
      <p:pic>
        <p:nvPicPr>
          <p:cNvPr id="7" name="Content Placeholder 6"/>
          <p:cNvPicPr>
            <a:picLocks noGrp="1" noChangeAspect="1"/>
          </p:cNvPicPr>
          <p:nvPr>
            <p:ph sz="half" idx="2"/>
          </p:nvPr>
        </p:nvPicPr>
        <p:blipFill>
          <a:blip r:embed="rId2"/>
          <a:stretch>
            <a:fillRect/>
          </a:stretch>
        </p:blipFill>
        <p:spPr>
          <a:xfrm>
            <a:off x="5973445" y="3536315"/>
            <a:ext cx="5535295" cy="2392045"/>
          </a:xfrm>
          <a:prstGeom prst="rect">
            <a:avLst/>
          </a:prstGeom>
        </p:spPr>
      </p:pic>
      <p:sp>
        <p:nvSpPr>
          <p:cNvPr id="8" name="Text Box 7"/>
          <p:cNvSpPr txBox="1"/>
          <p:nvPr/>
        </p:nvSpPr>
        <p:spPr>
          <a:xfrm>
            <a:off x="1387475" y="1863090"/>
            <a:ext cx="5125720" cy="368300"/>
          </a:xfrm>
          <a:prstGeom prst="rect">
            <a:avLst/>
          </a:prstGeom>
          <a:noFill/>
        </p:spPr>
        <p:txBody>
          <a:bodyPr wrap="square" rtlCol="0" anchor="t">
            <a:spAutoFit/>
          </a:bodyPr>
          <a:lstStyle/>
          <a:p>
            <a:r>
              <a:rPr lang="en-US"/>
              <a:t>https://github.com/xzhou99/TCGLite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2: Travel demand model</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664521" y="1810046"/>
            <a:ext cx="5307417" cy="95313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lvl="1">
              <a:buFont typeface="Arial" panose="020B0604020202020204" pitchFamily="34" charset="0"/>
              <a:buChar char="•"/>
            </a:pPr>
            <a:r>
              <a:rPr lang="en-US" sz="1400" dirty="0"/>
              <a:t>Trip generation, distribution and model choice</a:t>
            </a:r>
            <a:endParaRPr lang="en-US" sz="1400" dirty="0"/>
          </a:p>
          <a:p>
            <a:pPr marL="0" lvl="1">
              <a:buFont typeface="Arial" panose="020B0604020202020204" pitchFamily="34" charset="0"/>
              <a:buChar char="•"/>
            </a:pPr>
            <a:r>
              <a:rPr lang="en-US" sz="1400" dirty="0"/>
              <a:t>Static Traffic Assignment</a:t>
            </a:r>
            <a:endParaRPr lang="en-US" sz="1400" dirty="0"/>
          </a:p>
          <a:p>
            <a:pPr marL="0" lvl="1">
              <a:buFont typeface="Arial" panose="020B0604020202020204" pitchFamily="34" charset="0"/>
              <a:buChar char="•"/>
            </a:pPr>
            <a:r>
              <a:rPr lang="en-US" sz="1400" dirty="0"/>
              <a:t>OD destimation using multiple data sources</a:t>
            </a:r>
            <a:endParaRPr lang="en-US" sz="1400" dirty="0"/>
          </a:p>
          <a:p>
            <a:pPr marL="0" lvl="1">
              <a:buFont typeface="Arial" panose="020B0604020202020204" pitchFamily="34" charset="0"/>
              <a:buChar char="•"/>
            </a:pPr>
            <a:r>
              <a:rPr lang="en-US" sz="1400" dirty="0"/>
              <a:t>Layout and land use</a:t>
            </a:r>
            <a:endParaRPr lang="en-US" sz="1400" dirty="0"/>
          </a:p>
        </p:txBody>
      </p:sp>
      <p:graphicFrame>
        <p:nvGraphicFramePr>
          <p:cNvPr id="14"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5"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2"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2.1 Trip generation, distribution and model choice</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sz="2000" dirty="0">
                <a:sym typeface="+mn-ea"/>
              </a:rPr>
              <a:t>Illustration of 4-steps through Excel Spreadsheet</a:t>
            </a:r>
            <a:endParaRPr lang="en-US" sz="2000" dirty="0"/>
          </a:p>
          <a:p>
            <a:pPr lvl="1"/>
            <a:r>
              <a:rPr lang="en-US" altLang="zh-CN" sz="2000" dirty="0">
                <a:sym typeface="+mn-ea"/>
                <a:hlinkClick r:id="rId1"/>
              </a:rPr>
              <a:t>https://github.com/xzhou99/stalite-dtalite_software_release/tree/gh-pages/learning_document/6_trip_generation</a:t>
            </a:r>
            <a:endParaRPr lang="en-US" sz="2000" dirty="0"/>
          </a:p>
          <a:p>
            <a:r>
              <a:rPr lang="en-US"/>
              <a:t>Mode choice model</a:t>
            </a:r>
            <a:endParaRPr lang="en-US"/>
          </a:p>
          <a:p>
            <a:pPr lvl="1"/>
            <a:r>
              <a:rPr lang="en-US"/>
              <a:t>https://github.com/xzhou99/stalite-dtalite_software_release/tree/gh-pages/learning_document/6_trip_generation/mode_choice</a:t>
            </a:r>
            <a:endParaRPr lang="en-US"/>
          </a:p>
          <a:p>
            <a:pPr lvl="1"/>
            <a:endParaRPr lang="en-US"/>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2"/>
          <a:stretch>
            <a:fillRect/>
          </a:stretch>
        </p:blipFill>
        <p:spPr>
          <a:xfrm>
            <a:off x="6217920" y="1971675"/>
            <a:ext cx="6323330" cy="3375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 Static Traffic Assignment</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altLang="zh-CN" sz="2000" dirty="0">
                <a:sym typeface="+mn-ea"/>
              </a:rPr>
              <a:t>Static traffic assignment GAMS </a:t>
            </a:r>
            <a:endParaRPr lang="en-US" altLang="zh-CN" sz="2000" dirty="0">
              <a:sym typeface="+mn-ea"/>
            </a:endParaRPr>
          </a:p>
          <a:p>
            <a:pPr lvl="1" algn="l">
              <a:buClrTx/>
              <a:buSzTx/>
              <a:buFontTx/>
            </a:pPr>
            <a:r>
              <a:rPr lang="en-US" altLang="zh-CN" sz="2000" dirty="0">
                <a:sym typeface="+mn-ea"/>
              </a:rPr>
              <a:t>https://github.com/xzhou99/learning-transportation/tree/master/GAMS_code%20-space-time-network/2%20traffic_assignment</a:t>
            </a:r>
            <a:endParaRPr lang="en-US" altLang="zh-CN" sz="2000" dirty="0">
              <a:sym typeface="+mn-ea"/>
            </a:endParaRPr>
          </a:p>
          <a:p>
            <a:pPr marL="0" lvl="1">
              <a:buFont typeface="Arial" panose="020B0604020202020204" pitchFamily="34" charset="0"/>
              <a:buChar char="•"/>
            </a:pPr>
            <a:r>
              <a:rPr lang="en-US" altLang="zh-CN" sz="2000" dirty="0">
                <a:sym typeface="+mn-ea"/>
              </a:rPr>
              <a:t>Static traffic assignmetn using STALite</a:t>
            </a:r>
            <a:endParaRPr lang="en-US" altLang="zh-CN" sz="2000" dirty="0">
              <a:sym typeface="+mn-ea"/>
            </a:endParaRPr>
          </a:p>
          <a:p>
            <a:pPr lvl="1" algn="l">
              <a:buClrTx/>
              <a:buSzTx/>
              <a:buFontTx/>
            </a:pPr>
            <a:r>
              <a:rPr lang="en-US" altLang="zh-CN" sz="2000" dirty="0">
                <a:sym typeface="+mn-ea"/>
              </a:rPr>
              <a:t>https://github.com/xzhou99/stalite-dtalite_software_release/tree/gh-pages/learning_document/2_static_user_equilibirum</a:t>
            </a:r>
            <a:endParaRPr lang="en-US" altLang="zh-CN"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6274435" y="3192145"/>
            <a:ext cx="4937760" cy="13309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en-US" dirty="0"/>
          </a:p>
        </p:txBody>
      </p:sp>
      <p:sp>
        <p:nvSpPr>
          <p:cNvPr id="3" name="Content Placeholder 2"/>
          <p:cNvSpPr>
            <a:spLocks noGrp="1"/>
          </p:cNvSpPr>
          <p:nvPr>
            <p:ph idx="1"/>
          </p:nvPr>
        </p:nvSpPr>
        <p:spPr/>
        <p:txBody>
          <a:bodyPr/>
          <a:lstStyle/>
          <a:p>
            <a:r>
              <a:rPr lang="en-US" dirty="0"/>
              <a:t>1. Motivation</a:t>
            </a:r>
            <a:endParaRPr lang="en-US" dirty="0"/>
          </a:p>
          <a:p>
            <a:r>
              <a:rPr lang="en-US" dirty="0"/>
              <a:t>2. </a:t>
            </a:r>
            <a:r>
              <a:rPr lang="en-US" dirty="0">
                <a:sym typeface="+mn-ea"/>
              </a:rPr>
              <a:t>Integrated Modeling</a:t>
            </a:r>
            <a:endParaRPr lang="en-US" dirty="0"/>
          </a:p>
          <a:p>
            <a:r>
              <a:rPr lang="en-US" dirty="0"/>
              <a:t>3. Datahub</a:t>
            </a:r>
            <a:endParaRPr lang="en-US" dirty="0"/>
          </a:p>
          <a:p>
            <a:r>
              <a:rPr lang="en-US" dirty="0"/>
              <a:t>4. Connections to transportation Analaysis, Modeling and Simulation (AMS)</a:t>
            </a:r>
            <a:endParaRPr lang="en-US" dirty="0"/>
          </a:p>
          <a:p>
            <a:r>
              <a:rPr lang="en-US" dirty="0"/>
              <a:t>5. Large scale applications</a:t>
            </a:r>
            <a:endParaRPr lang="en-US" dirty="0"/>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OD Demand Estimation</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altLang="zh-CN" sz="2000" dirty="0">
                <a:sym typeface="+mn-ea"/>
              </a:rPr>
              <a:t>Static OD demand estimation using </a:t>
            </a:r>
            <a:r>
              <a:rPr lang="en-US" altLang="zh-CN" sz="2000" dirty="0" err="1">
                <a:sym typeface="+mn-ea"/>
              </a:rPr>
              <a:t>STAlite</a:t>
            </a:r>
            <a:endParaRPr lang="en-US" altLang="zh-CN" sz="2000" dirty="0"/>
          </a:p>
          <a:p>
            <a:pPr lvl="1"/>
            <a:r>
              <a:rPr lang="en-US" altLang="zh-CN" sz="2000" dirty="0">
                <a:sym typeface="+mn-ea"/>
                <a:hlinkClick r:id="rId1"/>
              </a:rPr>
              <a:t>https </a:t>
            </a:r>
            <a:r>
              <a:rPr lang="en-US" altLang="zh-CN" sz="2000" dirty="0">
                <a:sym typeface="+mn-ea"/>
                <a:hlinkClick r:id="rId2"/>
              </a:rPr>
              <a:t>://github.com/xzhou99/</a:t>
            </a:r>
            <a:r>
              <a:rPr lang="en-US" altLang="zh-CN" sz="2000" dirty="0" err="1">
                <a:sym typeface="+mn-ea"/>
                <a:hlinkClick r:id="rId2"/>
              </a:rPr>
              <a:t>stalite-dtalite_software_release</a:t>
            </a:r>
            <a:r>
              <a:rPr lang="en-US" altLang="zh-CN" sz="2000" dirty="0">
                <a:sym typeface="+mn-ea"/>
                <a:hlinkClick r:id="rId2"/>
              </a:rPr>
              <a:t>/tree/</a:t>
            </a:r>
            <a:r>
              <a:rPr lang="en-US" altLang="zh-CN" sz="2000" dirty="0" err="1">
                <a:sym typeface="+mn-ea"/>
                <a:hlinkClick r:id="rId2"/>
              </a:rPr>
              <a:t>gh</a:t>
            </a:r>
            <a:r>
              <a:rPr lang="en-US" altLang="zh-CN" sz="2000" dirty="0">
                <a:sym typeface="+mn-ea"/>
                <a:hlinkClick r:id="rId2"/>
              </a:rPr>
              <a:t>-pages/</a:t>
            </a:r>
            <a:r>
              <a:rPr lang="en-US" altLang="zh-CN" sz="2000" dirty="0" err="1">
                <a:sym typeface="+mn-ea"/>
                <a:hlinkClick r:id="rId2"/>
              </a:rPr>
              <a:t>learning_document</a:t>
            </a:r>
            <a:r>
              <a:rPr lang="en-US" altLang="zh-CN" sz="2000" dirty="0">
                <a:sym typeface="+mn-ea"/>
                <a:hlinkClick r:id="rId2"/>
              </a:rPr>
              <a:t>/7_ODdemand_estimation</a:t>
            </a:r>
            <a:endParaRPr lang="en-US" altLang="zh-CN" sz="2000" dirty="0"/>
          </a:p>
          <a:p>
            <a:pPr marL="0" lvl="1">
              <a:buFont typeface="Arial" panose="020B0604020202020204" pitchFamily="34" charset="0"/>
              <a:buChar char="•"/>
            </a:pPr>
            <a:r>
              <a:rPr lang="en-US" altLang="zh-CN" sz="2000" dirty="0">
                <a:sym typeface="+mn-ea"/>
              </a:rPr>
              <a:t>ODME using GAMS</a:t>
            </a:r>
            <a:endParaRPr lang="en-US" altLang="zh-CN" sz="2000" dirty="0"/>
          </a:p>
          <a:p>
            <a:pPr lvl="1"/>
            <a:r>
              <a:rPr lang="en-US" altLang="zh-CN" sz="2000" dirty="0">
                <a:sym typeface="+mn-ea"/>
                <a:hlinkClick r:id="rId1"/>
              </a:rPr>
              <a:t>https </a:t>
            </a:r>
            <a:r>
              <a:rPr lang="en-US" altLang="zh-CN" sz="2000" dirty="0">
                <a:sym typeface="+mn-ea"/>
                <a:hlinkClick r:id="rId3"/>
              </a:rPr>
              <a:t>://github.com/xzhou99/ODME</a:t>
            </a:r>
            <a:endParaRPr lang="en-US" altLang="zh-CN" sz="2000" dirty="0">
              <a:hlinkClick r:id="rId3"/>
            </a:endParaRPr>
          </a:p>
          <a:p>
            <a:pPr marL="0" lvl="1">
              <a:buFont typeface="Arial" panose="020B0604020202020204" pitchFamily="34" charset="0"/>
              <a:buChar char="•"/>
            </a:pPr>
            <a:r>
              <a:rPr lang="en-US" altLang="zh-CN" sz="2000" dirty="0">
                <a:sym typeface="+mn-ea"/>
              </a:rPr>
              <a:t>Computational graph based demand estimation model using multiple data sources</a:t>
            </a:r>
            <a:endParaRPr lang="en-US" altLang="zh-CN" sz="2000" dirty="0"/>
          </a:p>
          <a:p>
            <a:pPr lvl="1"/>
            <a:r>
              <a:rPr lang="en-US" altLang="zh-CN" sz="2000" dirty="0">
                <a:sym typeface="+mn-ea"/>
                <a:hlinkClick r:id="rId4"/>
              </a:rPr>
              <a:t>https://github.com/xzhou99/TCGLite</a:t>
            </a:r>
            <a:endParaRPr lang="en-US"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5"/>
          <a:stretch>
            <a:fillRect/>
          </a:stretch>
        </p:blipFill>
        <p:spPr>
          <a:xfrm>
            <a:off x="6217920" y="2225675"/>
            <a:ext cx="4937760" cy="2776220"/>
          </a:xfrm>
          <a:prstGeom prst="rect">
            <a:avLst/>
          </a:prstGeom>
          <a:ln>
            <a:solidFill>
              <a:schemeClr val="accent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2.4 City, Land Use and Urban Layout</a:t>
            </a:r>
            <a:endParaRPr lang="en-US"/>
          </a:p>
        </p:txBody>
      </p:sp>
      <p:sp>
        <p:nvSpPr>
          <p:cNvPr id="3" name="Content Placeholder 2"/>
          <p:cNvSpPr>
            <a:spLocks noGrp="1"/>
          </p:cNvSpPr>
          <p:nvPr>
            <p:ph sz="half" idx="1"/>
          </p:nvPr>
        </p:nvSpPr>
        <p:spPr>
          <a:xfrm>
            <a:off x="1097280" y="1845945"/>
            <a:ext cx="6838950" cy="4023360"/>
          </a:xfrm>
        </p:spPr>
        <p:txBody>
          <a:bodyPr/>
          <a:lstStyle/>
          <a:p>
            <a:r>
              <a:rPr lang="en-US"/>
              <a:t>https://github.com/xzhou99/Urban-Layout-QAP</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4081780" y="2261235"/>
            <a:ext cx="7073900" cy="3675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3: Traffic Stream Model and Dynamic Assignment </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464943" y="1737360"/>
            <a:ext cx="5165750" cy="45231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Dynamic user equilibrium assignment method</a:t>
            </a:r>
            <a:endParaRPr lang="en-US" dirty="0"/>
          </a:p>
          <a:p>
            <a:pPr marL="252095" lvl="0">
              <a:buFont typeface="Arial" panose="020B0604020202020204" pitchFamily="34" charset="0"/>
              <a:buChar char="•"/>
            </a:pPr>
            <a:r>
              <a:rPr lang="en-US" altLang="zh-CN" dirty="0">
                <a:solidFill>
                  <a:prstClr val="black"/>
                </a:solidFill>
              </a:rPr>
              <a:t>Model queue spillback</a:t>
            </a:r>
            <a:endParaRPr lang="en-US" altLang="zh-CN" dirty="0">
              <a:solidFill>
                <a:prstClr val="black"/>
              </a:solidFill>
            </a:endParaRPr>
          </a:p>
          <a:p>
            <a:pPr marL="252095" lvl="0">
              <a:buFont typeface="Arial" panose="020B0604020202020204" pitchFamily="34" charset="0"/>
              <a:buChar char="•"/>
            </a:pPr>
            <a:r>
              <a:rPr lang="en-US" altLang="zh-CN" dirty="0">
                <a:solidFill>
                  <a:prstClr val="black"/>
                </a:solidFill>
              </a:rPr>
              <a:t>Consider traffic flow dynamics</a:t>
            </a:r>
            <a:endParaRPr lang="en-US" altLang="zh-CN" dirty="0">
              <a:solidFill>
                <a:prstClr val="black"/>
              </a:solidFill>
            </a:endParaRPr>
          </a:p>
          <a:p>
            <a:pPr>
              <a:buFont typeface="Arial" panose="020B0604020202020204" pitchFamily="34" charset="0"/>
              <a:buChar char="•"/>
            </a:pPr>
            <a:r>
              <a:rPr lang="en-US" altLang="zh-CN" dirty="0"/>
              <a:t>GAMS for dynamic traffic assignment</a:t>
            </a:r>
            <a:endParaRPr lang="en-US" altLang="zh-CN" dirty="0"/>
          </a:p>
          <a:p>
            <a:pPr lvl="1">
              <a:buFont typeface="Arial" panose="020B0604020202020204" pitchFamily="34" charset="0"/>
              <a:buChar char="•"/>
            </a:pPr>
            <a:r>
              <a:rPr lang="en-US" altLang="zh-CN" dirty="0"/>
              <a:t>https://github.com/xzhou99/learning-transportation/tree/master/GAMS_code%20-space-time-network/2%20traffic_assignment</a:t>
            </a:r>
            <a:endParaRPr lang="en-US" altLang="zh-CN" dirty="0"/>
          </a:p>
          <a:p>
            <a:pPr>
              <a:buFont typeface="Arial" panose="020B0604020202020204" pitchFamily="34" charset="0"/>
              <a:buChar char="•"/>
            </a:pPr>
            <a:r>
              <a:rPr lang="en-US" dirty="0" err="1"/>
              <a:t>DTA</a:t>
            </a:r>
            <a:r>
              <a:rPr lang="en-US" altLang="zh-CN" dirty="0" err="1"/>
              <a:t>Lite</a:t>
            </a:r>
            <a:r>
              <a:rPr lang="en-US" altLang="zh-CN" dirty="0"/>
              <a:t>/</a:t>
            </a:r>
            <a:r>
              <a:rPr lang="en-US" altLang="zh-CN" dirty="0" err="1"/>
              <a:t>STALite</a:t>
            </a:r>
            <a:endParaRPr lang="en-US" altLang="zh-CN" dirty="0"/>
          </a:p>
          <a:p>
            <a:pPr marL="288290">
              <a:buFont typeface="Arial" panose="020B0604020202020204" pitchFamily="34" charset="0"/>
              <a:buChar char="•"/>
            </a:pPr>
            <a:r>
              <a:rPr lang="en-US" altLang="zh-CN" dirty="0">
                <a:hlinkClick r:id="rId1"/>
              </a:rPr>
              <a:t>https:// </a:t>
            </a:r>
            <a:r>
              <a:rPr lang="en-US" altLang="zh-CN" dirty="0">
                <a:hlinkClick r:id="rId2"/>
              </a:rPr>
              <a:t>github.com/xzhou99/</a:t>
            </a:r>
            <a:r>
              <a:rPr lang="en-US" altLang="zh-CN" dirty="0" err="1">
                <a:hlinkClick r:id="rId2"/>
              </a:rPr>
              <a:t>DTALite</a:t>
            </a:r>
            <a:r>
              <a:rPr lang="en-US" altLang="zh-CN" dirty="0">
                <a:hlinkClick r:id="rId2"/>
              </a:rPr>
              <a:t>-python</a:t>
            </a:r>
            <a:endParaRPr lang="en-US" altLang="zh-CN" dirty="0"/>
          </a:p>
          <a:p>
            <a:pPr marL="288290">
              <a:buFont typeface="Arial" panose="020B0604020202020204" pitchFamily="34" charset="0"/>
              <a:buChar char="•"/>
            </a:pPr>
            <a:r>
              <a:rPr lang="en-US" altLang="zh-CN" dirty="0">
                <a:hlinkClick r:id="rId1"/>
              </a:rPr>
              <a:t>https://github.com/xzhou99/stalite-dtalite_software_release</a:t>
            </a:r>
            <a:endParaRPr lang="en-US" altLang="zh-CN" dirty="0"/>
          </a:p>
          <a:p>
            <a:pPr marL="288290">
              <a:buFont typeface="Arial" panose="020B0604020202020204" pitchFamily="34" charset="0"/>
              <a:buChar char="•"/>
            </a:pPr>
            <a:r>
              <a:rPr lang="en-US" dirty="0"/>
              <a:t>Learning document</a:t>
            </a:r>
            <a:endParaRPr lang="en-US" dirty="0"/>
          </a:p>
          <a:p>
            <a:pPr marL="288290">
              <a:buFont typeface="Arial" panose="020B0604020202020204" pitchFamily="34" charset="0"/>
              <a:buChar char="•"/>
            </a:pPr>
            <a:r>
              <a:rPr lang="en-US" dirty="0"/>
              <a:t>https://github.com/xzhou99/stalite-dtalite_software_release/tree/gh-pages/learning_document/3_dynamic_user_equilibrum_and_traffic_bottleneck</a:t>
            </a:r>
            <a:endParaRPr lang="en-US" dirty="0"/>
          </a:p>
        </p:txBody>
      </p:sp>
      <p:graphicFrame>
        <p:nvGraphicFramePr>
          <p:cNvPr id="13"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Traffic flow modeling </a:t>
            </a:r>
            <a:endParaRPr lang="en-US" dirty="0"/>
          </a:p>
        </p:txBody>
      </p:sp>
      <p:sp>
        <p:nvSpPr>
          <p:cNvPr id="3" name="Content Placeholder 2"/>
          <p:cNvSpPr>
            <a:spLocks noGrp="1"/>
          </p:cNvSpPr>
          <p:nvPr>
            <p:ph sz="half" idx="1"/>
          </p:nvPr>
        </p:nvSpPr>
        <p:spPr/>
        <p:txBody>
          <a:bodyPr>
            <a:normAutofit/>
          </a:bodyPr>
          <a:lstStyle/>
          <a:p>
            <a:r>
              <a:rPr lang="en-US"/>
              <a:t>https://github.com/xzhou99/stalite-dtalite_software_release/tree/gh-pages/learning_document/3_dynamic_user_equilibrum_and_traffic_bottleneck</a:t>
            </a:r>
            <a:endParaRPr lang="en-US"/>
          </a:p>
          <a:p>
            <a:pPr marL="457200" indent="-457200">
              <a:buAutoNum type="arabicPeriod"/>
            </a:pPr>
            <a:r>
              <a:rPr lang="en-US" sz="2000" dirty="0">
                <a:sym typeface="+mn-ea"/>
              </a:rPr>
              <a:t>BPR travel time functions</a:t>
            </a:r>
            <a:endParaRPr lang="en-US" sz="2000" dirty="0"/>
          </a:p>
          <a:p>
            <a:pPr marL="457200" indent="-457200">
              <a:buAutoNum type="arabicPeriod"/>
            </a:pPr>
            <a:r>
              <a:rPr lang="en-US" sz="2000" dirty="0">
                <a:sym typeface="+mn-ea"/>
              </a:rPr>
              <a:t>Point queue (relaxed storage constraints)</a:t>
            </a:r>
            <a:endParaRPr lang="en-US" sz="2000" dirty="0"/>
          </a:p>
          <a:p>
            <a:pPr marL="457200" indent="-457200">
              <a:buAutoNum type="arabicPeriod"/>
            </a:pPr>
            <a:r>
              <a:rPr lang="en-US" sz="2000" dirty="0">
                <a:sym typeface="+mn-ea"/>
              </a:rPr>
              <a:t>Spatial queue (similar to DYNASMART-P/</a:t>
            </a:r>
            <a:r>
              <a:rPr lang="en-US" sz="2000" dirty="0" err="1">
                <a:sym typeface="+mn-ea"/>
              </a:rPr>
              <a:t>Dynus</a:t>
            </a:r>
            <a:r>
              <a:rPr lang="en-US" sz="2000" dirty="0">
                <a:sym typeface="+mn-ea"/>
              </a:rPr>
              <a:t>-T model)</a:t>
            </a:r>
            <a:endParaRPr lang="en-US" sz="2000" dirty="0"/>
          </a:p>
          <a:p>
            <a:pPr marL="457200" indent="-457200">
              <a:buAutoNum type="arabicPeriod"/>
            </a:pPr>
            <a:r>
              <a:rPr lang="en-US" sz="2000" dirty="0">
                <a:sym typeface="+mn-ea"/>
              </a:rPr>
              <a:t>Newell’s model (similar to Cell Transmission Model)</a:t>
            </a:r>
            <a:endParaRPr lang="en-US" sz="2000" dirty="0"/>
          </a:p>
          <a:p>
            <a:pPr marL="201295" lvl="1" indent="0">
              <a:buNone/>
            </a:pPr>
            <a:r>
              <a:rPr lang="en-US" sz="2000" dirty="0">
                <a:sym typeface="+mn-ea"/>
              </a:rPr>
              <a:t>	Shockwave propagation</a:t>
            </a:r>
            <a:endParaRPr lang="en-US" sz="2000" dirty="0"/>
          </a:p>
          <a:p>
            <a:pPr marL="457200" indent="-457200"/>
            <a:endParaRPr lang="en-US"/>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6126480" y="2767965"/>
            <a:ext cx="6029325" cy="266128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Understand Traffic Simulation</a:t>
            </a:r>
            <a:endParaRPr lang="en-US" dirty="0"/>
          </a:p>
        </p:txBody>
      </p:sp>
      <p:graphicFrame>
        <p:nvGraphicFramePr>
          <p:cNvPr id="4" name="Object 3"/>
          <p:cNvGraphicFramePr>
            <a:graphicFrameLocks noChangeAspect="1"/>
          </p:cNvGraphicFramePr>
          <p:nvPr/>
        </p:nvGraphicFramePr>
        <p:xfrm>
          <a:off x="1812925" y="1946676"/>
          <a:ext cx="8566150" cy="4301724"/>
        </p:xfrm>
        <a:graphic>
          <a:graphicData uri="http://schemas.openxmlformats.org/presentationml/2006/ole">
            <mc:AlternateContent xmlns:mc="http://schemas.openxmlformats.org/markup-compatibility/2006">
              <mc:Choice xmlns:v="urn:schemas-microsoft-com:vml" Requires="v">
                <p:oleObj spid="_x0000_s61472" name="Visio" r:id="rId1" imgW="11785600" imgH="5880100" progId="Visio.Drawing.11">
                  <p:embed/>
                </p:oleObj>
              </mc:Choice>
              <mc:Fallback>
                <p:oleObj name="Visio" r:id="rId1" imgW="11785600" imgH="5880100" progId="Visio.Drawing.11">
                  <p:embed/>
                  <p:pic>
                    <p:nvPicPr>
                      <p:cNvPr id="0" name="Picture 614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1946676"/>
                        <a:ext cx="8566150" cy="43017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3.3 Understand dynamic traffic equilibrium</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2470" name="Picture 6" descr="https://lh6.googleusercontent.com/ZF_AgD0x0Rt_Uc9LhT8Gy0iDLC_N6noY-yTR_Pt_-Ab8HrD3lA8mb0GGB_zBlfGX6vHouEgEGTLX_k9DTOqctGzi0Skq7FdMSaPiHEpSnHiJJD0iDNOg7_xWJzdX8zMXaC1Rn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8316" y="2332881"/>
            <a:ext cx="3399091" cy="27427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6.googleusercontent.com/UabkYSYKYzIC4KuryR4Rjwz-xtM8nKqxdhOvUkhSN-aE7YIC0hZxFE5pVe7kOUKROc4ia6gG7tcle4NBl0PpUd7y-yhYz7oswyP1Og4WvVL22FFcAKX7_dveW9FpAZ2qYAZUngQ"/>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1145" y="3216275"/>
            <a:ext cx="5288280" cy="1859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3.4  Public Transportation Mobility Simulation for Bridging Multi-agent Simulation</a:t>
            </a:r>
            <a:br>
              <a:rPr lang="en-US"/>
            </a:br>
            <a:r>
              <a:rPr lang="en-US"/>
              <a:t>and Optimization</a:t>
            </a:r>
            <a:endParaRPr lang="en-US"/>
          </a:p>
        </p:txBody>
      </p:sp>
      <p:sp>
        <p:nvSpPr>
          <p:cNvPr id="3" name="Content Placeholder 2"/>
          <p:cNvSpPr>
            <a:spLocks noGrp="1"/>
          </p:cNvSpPr>
          <p:nvPr>
            <p:ph sz="half" idx="1"/>
          </p:nvPr>
        </p:nvSpPr>
        <p:spPr/>
        <p:txBody>
          <a:bodyPr/>
          <a:lstStyle/>
          <a:p>
            <a:r>
              <a:rPr lang="en-US"/>
              <a:t>https://github.com/xzhou99/DTALite-S</a:t>
            </a:r>
            <a:endParaRPr lang="en-US"/>
          </a:p>
          <a:p>
            <a:r>
              <a:rPr lang="en-US"/>
              <a:t>https://link.springer.com/article/10.1007/s40864-018-0100-x</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5791200" y="2813050"/>
            <a:ext cx="6193155" cy="2089150"/>
          </a:xfrm>
          <a:prstGeom prst="rect">
            <a:avLst/>
          </a:prstGeom>
        </p:spPr>
      </p:pic>
      <p:pic>
        <p:nvPicPr>
          <p:cNvPr id="6" name="Picture 5"/>
          <p:cNvPicPr>
            <a:picLocks noChangeAspect="1"/>
          </p:cNvPicPr>
          <p:nvPr/>
        </p:nvPicPr>
        <p:blipFill>
          <a:blip r:embed="rId2"/>
          <a:stretch>
            <a:fillRect/>
          </a:stretch>
        </p:blipFill>
        <p:spPr>
          <a:xfrm>
            <a:off x="654685" y="3146425"/>
            <a:ext cx="4983480" cy="29260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4: </a:t>
            </a:r>
            <a:r>
              <a:rPr lang="en-US" dirty="0" err="1"/>
              <a:t>Microsimulation</a:t>
            </a:r>
            <a:r>
              <a:rPr lang="en-US" dirty="0"/>
              <a:t> Models</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879736" y="2192557"/>
            <a:ext cx="4185920" cy="258445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52095" lvl="0">
              <a:buFont typeface="Arial" panose="020B0604020202020204" pitchFamily="34" charset="0"/>
              <a:buChar char="•"/>
            </a:pPr>
            <a:r>
              <a:rPr lang="en-US" altLang="zh-CN" dirty="0">
                <a:solidFill>
                  <a:schemeClr val="accent1"/>
                </a:solidFill>
              </a:rPr>
              <a:t>https://github.com/xzhou99/NeXTA_4_NGSIM_Trajectory_Visualization</a:t>
            </a:r>
            <a:endParaRPr lang="en-US" altLang="zh-CN" dirty="0">
              <a:solidFill>
                <a:schemeClr val="accent1"/>
              </a:solidFill>
            </a:endParaRPr>
          </a:p>
          <a:p>
            <a:pPr marL="252095" lvl="0">
              <a:buFont typeface="Arial" panose="020B0604020202020204" pitchFamily="34" charset="0"/>
              <a:buChar char="•"/>
            </a:pPr>
            <a:endParaRPr lang="en-US" altLang="zh-CN" dirty="0">
              <a:solidFill>
                <a:schemeClr val="accent1"/>
              </a:solidFill>
            </a:endParaRPr>
          </a:p>
          <a:p>
            <a:pPr marL="285750" indent="-285750">
              <a:buFont typeface="Arial" panose="020B0604020202020204" pitchFamily="34" charset="0"/>
              <a:buChar char="•"/>
            </a:pPr>
            <a:r>
              <a:rPr lang="en-US" altLang="zh-CN" dirty="0"/>
              <a:t>Multi-resolution network convertoer: Ocean</a:t>
            </a:r>
            <a:endParaRPr lang="en-US" altLang="zh-CN" dirty="0"/>
          </a:p>
          <a:p>
            <a:pPr marL="252095"/>
            <a:r>
              <a:rPr lang="en-US" altLang="zh-CN" dirty="0">
                <a:hlinkClick r:id="rId1"/>
              </a:rPr>
              <a:t>https://github.com/jiawei92/Ocean</a:t>
            </a:r>
            <a:endParaRPr lang="en-US" altLang="zh-CN" dirty="0"/>
          </a:p>
          <a:p>
            <a:endParaRPr lang="en-US" dirty="0"/>
          </a:p>
          <a:p>
            <a:pPr marL="285750" indent="-285750">
              <a:buFont typeface="Arial" panose="020B0604020202020204" pitchFamily="34" charset="0"/>
              <a:buChar char="•"/>
            </a:pPr>
            <a:r>
              <a:rPr lang="en-US" dirty="0" err="1"/>
              <a:t>CAVLite</a:t>
            </a:r>
            <a:endParaRPr lang="en-US" dirty="0"/>
          </a:p>
          <a:p>
            <a:r>
              <a:rPr lang="en-US" altLang="zh-CN" dirty="0">
                <a:hlinkClick r:id="rId2"/>
              </a:rPr>
              <a:t>https://github.com/jiawei92/CAVLite</a:t>
            </a:r>
            <a:endParaRPr lang="en-US" dirty="0"/>
          </a:p>
        </p:txBody>
      </p:sp>
      <p:graphicFrame>
        <p:nvGraphicFramePr>
          <p:cNvPr id="13"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4.1 Understand driving behavior</a:t>
            </a:r>
            <a:endParaRPr lang="en-US"/>
          </a:p>
        </p:txBody>
      </p:sp>
      <p:sp>
        <p:nvSpPr>
          <p:cNvPr id="3" name="Content Placeholder 2"/>
          <p:cNvSpPr>
            <a:spLocks noGrp="1"/>
          </p:cNvSpPr>
          <p:nvPr>
            <p:ph idx="1"/>
          </p:nvPr>
        </p:nvSpPr>
        <p:spPr/>
        <p:txBody>
          <a:bodyPr/>
          <a:lstStyle/>
          <a:p>
            <a:pPr>
              <a:buFont typeface="Arial" panose="020B0604020202020204" pitchFamily="34" charset="0"/>
              <a:buChar char="•"/>
            </a:pPr>
            <a:r>
              <a:rPr lang="en-US" altLang="zh-CN" dirty="0">
                <a:sym typeface="+mn-ea"/>
              </a:rPr>
              <a:t>Underststand microscopic </a:t>
            </a:r>
            <a:r>
              <a:rPr lang="en-US" altLang="zh-CN" dirty="0">
                <a:solidFill>
                  <a:prstClr val="black"/>
                </a:solidFill>
                <a:sym typeface="+mn-ea"/>
              </a:rPr>
              <a:t>car following </a:t>
            </a:r>
            <a:r>
              <a:rPr lang="en-US" altLang="zh-CN" dirty="0">
                <a:sym typeface="+mn-ea"/>
              </a:rPr>
              <a:t>model </a:t>
            </a:r>
            <a:endParaRPr lang="en-US" altLang="zh-CN" dirty="0">
              <a:sym typeface="+mn-ea"/>
            </a:endParaRPr>
          </a:p>
          <a:p>
            <a:pPr marL="252095" lvl="0">
              <a:buFont typeface="Arial" panose="020B0604020202020204" pitchFamily="34" charset="0"/>
              <a:buChar char="•"/>
            </a:pPr>
            <a:r>
              <a:rPr lang="en-US" altLang="zh-CN" dirty="0">
                <a:solidFill>
                  <a:schemeClr val="accent1"/>
                </a:solidFill>
                <a:sym typeface="+mn-ea"/>
              </a:rPr>
              <a:t>https://github.com/xzhou99/DTW_Vehicle_Trajectory_Data</a:t>
            </a:r>
            <a:endParaRPr lang="en-US" altLang="zh-CN" dirty="0">
              <a:solidFill>
                <a:schemeClr val="accent1"/>
              </a:solidFill>
            </a:endParaRPr>
          </a:p>
          <a:p>
            <a:pPr marL="252095" lvl="0">
              <a:buFont typeface="Arial" panose="020B0604020202020204" pitchFamily="34" charset="0"/>
              <a:buChar char="•"/>
            </a:pPr>
            <a:r>
              <a:rPr lang="en-US" altLang="zh-CN" dirty="0">
                <a:solidFill>
                  <a:schemeClr val="accent1"/>
                </a:solidFill>
                <a:sym typeface="+mn-ea"/>
              </a:rPr>
              <a:t>https://github.com/xzhou99/Basic_DTW_Matlab</a:t>
            </a:r>
            <a:endParaRPr lang="en-US" altLang="zh-CN" dirty="0">
              <a:solidFill>
                <a:schemeClr val="accent1"/>
              </a:solidFill>
            </a:endParaRPr>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 name="Picture 2"/>
          <p:cNvPicPr>
            <a:picLocks noChangeAspect="1" noChangeArrowheads="1"/>
          </p:cNvPicPr>
          <p:nvPr/>
        </p:nvPicPr>
        <p:blipFill>
          <a:blip r:embed="rId1" cstate="print"/>
          <a:srcRect/>
          <a:stretch>
            <a:fillRect/>
          </a:stretch>
        </p:blipFill>
        <p:spPr bwMode="auto">
          <a:xfrm>
            <a:off x="1772920" y="3252470"/>
            <a:ext cx="2647950" cy="2526665"/>
          </a:xfrm>
          <a:prstGeom prst="rect">
            <a:avLst/>
          </a:prstGeom>
          <a:noFill/>
          <a:ln w="9525">
            <a:noFill/>
            <a:miter lim="800000"/>
            <a:headEnd/>
            <a:tailEnd/>
          </a:ln>
        </p:spPr>
      </p:pic>
      <p:pic>
        <p:nvPicPr>
          <p:cNvPr id="9" name="Picture 4" descr="Time distance.jpg"/>
          <p:cNvPicPr>
            <a:picLocks noChangeAspect="1" noChangeArrowheads="1"/>
          </p:cNvPicPr>
          <p:nvPr/>
        </p:nvPicPr>
        <p:blipFill>
          <a:blip r:embed="rId2" cstate="print"/>
          <a:srcRect/>
          <a:stretch>
            <a:fillRect/>
          </a:stretch>
        </p:blipFill>
        <p:spPr bwMode="auto">
          <a:xfrm>
            <a:off x="6231255" y="2927350"/>
            <a:ext cx="2282825" cy="1765935"/>
          </a:xfrm>
          <a:prstGeom prst="rect">
            <a:avLst/>
          </a:prstGeom>
          <a:noFill/>
        </p:spPr>
      </p:pic>
      <p:sp>
        <p:nvSpPr>
          <p:cNvPr id="10" name="Rectangle 9"/>
          <p:cNvSpPr/>
          <p:nvPr/>
        </p:nvSpPr>
        <p:spPr>
          <a:xfrm>
            <a:off x="6231255" y="4850765"/>
            <a:ext cx="2748280" cy="1198880"/>
          </a:xfrm>
          <a:prstGeom prst="rect">
            <a:avLst/>
          </a:prstGeom>
        </p:spPr>
        <p:txBody>
          <a:bodyPr wrap="square">
            <a:spAutoFit/>
          </a:bodyPr>
          <a:lstStyle/>
          <a:p>
            <a:r>
              <a:rPr lang="en-US" dirty="0"/>
              <a:t>Reaction distance/spacing </a:t>
            </a:r>
            <a:r>
              <a:rPr lang="en-US" i="1" dirty="0"/>
              <a:t>δ</a:t>
            </a:r>
            <a:r>
              <a:rPr lang="en-US" dirty="0"/>
              <a:t> </a:t>
            </a:r>
            <a:endParaRPr lang="en-US" dirty="0"/>
          </a:p>
          <a:p>
            <a:r>
              <a:rPr lang="en-US" dirty="0"/>
              <a:t>Reaction time lag </a:t>
            </a:r>
            <a:r>
              <a:rPr lang="en-US" i="1" dirty="0"/>
              <a:t>τ</a:t>
            </a:r>
            <a:endParaRPr lang="en-US" i="1" dirty="0"/>
          </a:p>
          <a:p>
            <a:r>
              <a:rPr lang="en-US" i="1" dirty="0"/>
              <a:t>W = δ/ τ</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sym typeface="+mn-ea"/>
              </a:rPr>
              <a:t>4.2 Building multi-resolution networks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6" name="Text Box 5"/>
          <p:cNvSpPr txBox="1"/>
          <p:nvPr/>
        </p:nvSpPr>
        <p:spPr>
          <a:xfrm>
            <a:off x="1531620" y="1828165"/>
            <a:ext cx="3484245" cy="368300"/>
          </a:xfrm>
          <a:prstGeom prst="rect">
            <a:avLst/>
          </a:prstGeom>
          <a:noFill/>
        </p:spPr>
        <p:txBody>
          <a:bodyPr wrap="none" rtlCol="0" anchor="t">
            <a:spAutoFit/>
          </a:bodyPr>
          <a:lstStyle/>
          <a:p>
            <a:r>
              <a:rPr lang="en-US" altLang="zh-CN" dirty="0">
                <a:sym typeface="+mn-ea"/>
              </a:rPr>
              <a:t>https://github.com/jiawei92/Ocean</a:t>
            </a:r>
            <a:endParaRPr lang="en-US"/>
          </a:p>
        </p:txBody>
      </p:sp>
      <p:pic>
        <p:nvPicPr>
          <p:cNvPr id="8" name="Content Placeholder 7"/>
          <p:cNvPicPr>
            <a:picLocks noGrp="1" noChangeAspect="1"/>
          </p:cNvPicPr>
          <p:nvPr>
            <p:ph idx="1"/>
          </p:nvPr>
        </p:nvPicPr>
        <p:blipFill>
          <a:blip r:embed="rId1"/>
          <a:stretch>
            <a:fillRect/>
          </a:stretch>
        </p:blipFill>
        <p:spPr>
          <a:xfrm>
            <a:off x="1531620" y="2196465"/>
            <a:ext cx="6819900" cy="37947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1. Motivations</a:t>
            </a:r>
            <a:endParaRPr lang="en-US"/>
          </a:p>
        </p:txBody>
      </p:sp>
      <p:sp>
        <p:nvSpPr>
          <p:cNvPr id="3" name="Content Placeholder 2"/>
          <p:cNvSpPr>
            <a:spLocks noGrp="1"/>
          </p:cNvSpPr>
          <p:nvPr>
            <p:ph idx="1"/>
          </p:nvPr>
        </p:nvSpPr>
        <p:spPr/>
        <p:txBody>
          <a:bodyPr>
            <a:normAutofit lnSpcReduction="10000"/>
          </a:bodyPr>
          <a:p>
            <a:r>
              <a:rPr lang="en-US" b="1">
                <a:solidFill>
                  <a:srgbClr val="FF0000"/>
                </a:solidFill>
              </a:rPr>
              <a:t>Adopting open network standard of GMNS</a:t>
            </a:r>
            <a:endParaRPr lang="en-US" b="1">
              <a:solidFill>
                <a:srgbClr val="FF0000"/>
              </a:solidFill>
            </a:endParaRPr>
          </a:p>
          <a:p>
            <a:r>
              <a:rPr lang="en-US" sz="1800"/>
              <a:t>General Travel Network Format Specification is a product of Zephyr Foundation, which aims to advance the field through flexible and efficient support, education, guidance, encouragement, and incubation. Further details can be found in https://zephyrtransport.org/projects/2-network-standard-and-tools/</a:t>
            </a:r>
            <a:endParaRPr lang="en-US" sz="1800"/>
          </a:p>
          <a:p>
            <a:r>
              <a:rPr lang="en-US" b="1">
                <a:solidFill>
                  <a:srgbClr val="FF0000"/>
                </a:solidFill>
              </a:rPr>
              <a:t>Integrated graphic user interface and analysis package</a:t>
            </a:r>
            <a:endParaRPr lang="en-US" b="1">
              <a:solidFill>
                <a:srgbClr val="FF0000"/>
              </a:solidFill>
            </a:endParaRPr>
          </a:p>
          <a:p>
            <a:r>
              <a:rPr lang="en-US" sz="1800"/>
              <a:t>(1) Provide an open-source code base to enable transportation researchers and software developers to expand its range of capabilities to various traffic management application.</a:t>
            </a:r>
            <a:endParaRPr lang="en-US" sz="1800"/>
          </a:p>
          <a:p>
            <a:r>
              <a:rPr lang="en-US" sz="1800"/>
              <a:t>(2) Present results to other users by visualizing time-varying traffic flow dynamics and traveler route choice behavior in an integrated environment.</a:t>
            </a:r>
            <a:endParaRPr lang="en-US" sz="1800"/>
          </a:p>
          <a:p>
            <a:r>
              <a:rPr lang="en-US" sz="1800"/>
              <a:t>(3) Provide a free, educational tool for students to understand the complex decision-making process in transportation planning and optimization processes.</a:t>
            </a:r>
            <a:endParaRPr lang="en-US" sz="1800"/>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sym typeface="+mn-ea"/>
              </a:rPr>
              <a:t>4.3 Modeling Signal Control Logic</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26" name="Picture 2" descr="Image result for traffic light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94610" y="2327740"/>
            <a:ext cx="2962124" cy="29621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
          <a:stretch>
            <a:fillRect/>
          </a:stretch>
        </p:blipFill>
        <p:spPr>
          <a:xfrm>
            <a:off x="1477554" y="2318418"/>
            <a:ext cx="5606786" cy="307875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4.4 Multi-resolution Traffic Modeling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1511300" y="1898015"/>
            <a:ext cx="6712585" cy="40233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5: Capacity Analysis Tools</a:t>
            </a:r>
            <a:endParaRPr lang="en-US" dirty="0"/>
          </a:p>
        </p:txBody>
      </p:sp>
      <p:sp>
        <p:nvSpPr>
          <p:cNvPr id="10" name="Rectangle 9"/>
          <p:cNvSpPr/>
          <p:nvPr/>
        </p:nvSpPr>
        <p:spPr>
          <a:xfrm>
            <a:off x="6808483" y="1981200"/>
            <a:ext cx="4527068" cy="396938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HCM-based Quick Estimation Method (QEM)</a:t>
            </a:r>
            <a:endParaRPr lang="en-US" dirty="0"/>
          </a:p>
          <a:p>
            <a:pPr marL="457200" lvl="2">
              <a:buFont typeface="Arial" panose="020B0604020202020204" pitchFamily="34" charset="0"/>
              <a:buChar char="•"/>
            </a:pPr>
            <a:r>
              <a:rPr lang="en-US" dirty="0"/>
              <a:t>Given turning volume, </a:t>
            </a:r>
            <a:endParaRPr lang="en-US" dirty="0"/>
          </a:p>
          <a:p>
            <a:pPr marL="457200" lvl="2">
              <a:buFont typeface="Arial" panose="020B0604020202020204" pitchFamily="34" charset="0"/>
              <a:buChar char="•"/>
            </a:pPr>
            <a:r>
              <a:rPr lang="en-US" dirty="0"/>
              <a:t>Generate signal phasing and timing data </a:t>
            </a:r>
            <a:endParaRPr lang="en-US" dirty="0"/>
          </a:p>
          <a:p>
            <a:pPr marL="457200" lvl="2">
              <a:buFont typeface="Arial" panose="020B0604020202020204" pitchFamily="34" charset="0"/>
              <a:buChar char="•"/>
            </a:pPr>
            <a:r>
              <a:rPr lang="en-US" dirty="0"/>
              <a:t>https://github.com/xzhou99/Sigma-X</a:t>
            </a:r>
            <a:endParaRPr lang="en-US" dirty="0"/>
          </a:p>
          <a:p>
            <a:pPr marL="457200" lvl="2">
              <a:buFont typeface="Arial" panose="020B0604020202020204" pitchFamily="34" charset="0"/>
              <a:buChar char="•"/>
            </a:pPr>
            <a:r>
              <a:rPr lang="en-US" dirty="0"/>
              <a:t>https://github.com/xzhou99/SignalAPI</a:t>
            </a:r>
            <a:endParaRPr lang="en-US" dirty="0"/>
          </a:p>
          <a:p>
            <a:pPr marL="457200" lvl="2">
              <a:buFont typeface="Arial" panose="020B0604020202020204" pitchFamily="34" charset="0"/>
              <a:buChar char="•"/>
            </a:pPr>
            <a:endParaRPr lang="en-US" dirty="0"/>
          </a:p>
          <a:p>
            <a:pPr marL="0" lvl="2">
              <a:buFont typeface="Arial" panose="020B0604020202020204" pitchFamily="34" charset="0"/>
              <a:buChar char="•"/>
            </a:pPr>
            <a:r>
              <a:rPr lang="en-US" altLang="zh-CN" dirty="0">
                <a:sym typeface="+mn-ea"/>
              </a:rPr>
              <a:t>Learning Document for </a:t>
            </a:r>
            <a:r>
              <a:rPr lang="en-US" altLang="zh-CN" dirty="0"/>
              <a:t>Signal Timing Optimization </a:t>
            </a:r>
            <a:endParaRPr lang="en-US" altLang="zh-CN" dirty="0"/>
          </a:p>
          <a:p>
            <a:pPr marL="457200" lvl="2"/>
            <a:r>
              <a:rPr lang="en-US" altLang="zh-CN" dirty="0">
                <a:hlinkClick r:id="rId1"/>
              </a:rPr>
              <a:t>https://github.com/xzhou99/stalite-dtalite_software_release/tree/gh-pages/learning_document/5_signal_timing_optimization</a:t>
            </a:r>
            <a:endParaRPr lang="en-US" dirty="0"/>
          </a:p>
          <a:p>
            <a:pPr marL="457200" lvl="2"/>
            <a:endParaRPr lang="en-US" dirty="0"/>
          </a:p>
          <a:p>
            <a:pPr marL="0" lvl="1">
              <a:buFont typeface="Arial" panose="020B0604020202020204" pitchFamily="34" charset="0"/>
              <a:buChar char="•"/>
            </a:pP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12"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4"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5.1 Traffic signal timing optimization</a:t>
            </a:r>
            <a:endParaRPr lang="en-US" sz="4400" dirty="0"/>
          </a:p>
        </p:txBody>
      </p:sp>
      <p:sp>
        <p:nvSpPr>
          <p:cNvPr id="3" name="Content Placeholder 2"/>
          <p:cNvSpPr>
            <a:spLocks noGrp="1"/>
          </p:cNvSpPr>
          <p:nvPr>
            <p:ph idx="1"/>
          </p:nvPr>
        </p:nvSpPr>
        <p:spPr/>
        <p:txBody>
          <a:bodyPr/>
          <a:lstStyle/>
          <a:p>
            <a:pPr marL="457200" lvl="2">
              <a:buFont typeface="Arial" panose="020B0604020202020204" pitchFamily="34" charset="0"/>
              <a:buChar char="•"/>
            </a:pPr>
            <a:r>
              <a:rPr lang="en-US" sz="2000" dirty="0">
                <a:sym typeface="+mn-ea"/>
              </a:rPr>
              <a:t>https://github.com/xzhou99/Sigma-X</a:t>
            </a:r>
            <a:endParaRPr lang="en-US" sz="2000" dirty="0"/>
          </a:p>
          <a:p>
            <a:pPr marL="457200" lvl="2">
              <a:buFont typeface="Arial" panose="020B0604020202020204" pitchFamily="34" charset="0"/>
              <a:buChar char="•"/>
            </a:pPr>
            <a:r>
              <a:rPr lang="en-US" sz="2000" dirty="0">
                <a:sym typeface="+mn-ea"/>
              </a:rPr>
              <a:t>https://github.com/xzhou99/SignalAPI</a:t>
            </a:r>
            <a:endParaRPr lang="en-US"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Picture 4"/>
          <p:cNvPicPr>
            <a:picLocks noChangeAspect="1"/>
          </p:cNvPicPr>
          <p:nvPr/>
        </p:nvPicPr>
        <p:blipFill>
          <a:blip r:embed="rId1"/>
          <a:stretch>
            <a:fillRect/>
          </a:stretch>
        </p:blipFill>
        <p:spPr>
          <a:xfrm>
            <a:off x="854087" y="3061810"/>
            <a:ext cx="3055234" cy="2604244"/>
          </a:xfrm>
          <a:prstGeom prst="rect">
            <a:avLst/>
          </a:prstGeom>
        </p:spPr>
      </p:pic>
      <p:pic>
        <p:nvPicPr>
          <p:cNvPr id="54274" name="Picture 2" descr="https://lh5.googleusercontent.com/ibhMNU43X5GSCmjG9Krg6v_YFg4vypCNREIoHyvQvdDw9R_u7HrZnsIi9PZWnpfxjs5H1jeQiNFXOY9MjwRMGLt2pdSu3fGOoYtQtlrB3Uyy9PE4f-gutwToPruAFFDPvxNGwj6XXUg7_Y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851" y="2925586"/>
            <a:ext cx="7073870" cy="2740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5.2. Freeway capacity analysis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5407660" y="2134870"/>
            <a:ext cx="5748020" cy="4023360"/>
          </a:xfrm>
          <a:prstGeom prst="rect">
            <a:avLst/>
          </a:prstGeom>
        </p:spPr>
      </p:pic>
      <p:sp>
        <p:nvSpPr>
          <p:cNvPr id="6" name="Text Box 5"/>
          <p:cNvSpPr txBox="1"/>
          <p:nvPr/>
        </p:nvSpPr>
        <p:spPr>
          <a:xfrm>
            <a:off x="1207770" y="2004060"/>
            <a:ext cx="2933065" cy="645160"/>
          </a:xfrm>
          <a:prstGeom prst="rect">
            <a:avLst/>
          </a:prstGeom>
          <a:noFill/>
        </p:spPr>
        <p:txBody>
          <a:bodyPr wrap="square" rtlCol="0" anchor="t">
            <a:spAutoFit/>
          </a:bodyPr>
          <a:lstStyle/>
          <a:p>
            <a:r>
              <a:rPr lang="en-US"/>
              <a:t>https://github.com/xzhou99/VDF_calibration</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Connection 6: Optimization, Routing and Scheduling</a:t>
            </a:r>
            <a:endParaRPr lang="en-US" dirty="0"/>
          </a:p>
        </p:txBody>
      </p:sp>
      <p:sp>
        <p:nvSpPr>
          <p:cNvPr id="10" name="Rectangle 9"/>
          <p:cNvSpPr/>
          <p:nvPr/>
        </p:nvSpPr>
        <p:spPr>
          <a:xfrm>
            <a:off x="6606142" y="1765750"/>
            <a:ext cx="5113418" cy="45231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indent="-179705">
              <a:buFont typeface="Arial" panose="020B0604020202020204" pitchFamily="34" charset="0"/>
              <a:buChar char="•"/>
            </a:pPr>
            <a:r>
              <a:rPr lang="en-US" altLang="zh-CN" sz="1600" dirty="0"/>
              <a:t>Optimization</a:t>
            </a:r>
            <a:endParaRPr lang="en-US" altLang="zh-CN" sz="1600" dirty="0"/>
          </a:p>
          <a:p>
            <a:pPr marL="457200" indent="-179705">
              <a:buFont typeface="Arial" panose="020B0604020202020204" pitchFamily="34" charset="0"/>
              <a:buChar char="•"/>
            </a:pPr>
            <a:r>
              <a:rPr lang="en-US" altLang="zh-CN" sz="1600" dirty="0"/>
              <a:t>Transportation problem</a:t>
            </a:r>
            <a:endParaRPr lang="en-US" altLang="zh-CN" sz="1600" dirty="0"/>
          </a:p>
          <a:p>
            <a:pPr marL="457200" indent="-179705">
              <a:buFont typeface="Arial" panose="020B0604020202020204" pitchFamily="34" charset="0"/>
              <a:buChar char="•"/>
            </a:pPr>
            <a:r>
              <a:rPr lang="en-US" altLang="zh-CN" sz="1600" dirty="0"/>
              <a:t>Shortest path problem</a:t>
            </a:r>
            <a:endParaRPr lang="en-US" altLang="zh-CN" sz="1600" dirty="0"/>
          </a:p>
          <a:p>
            <a:pPr marL="457200" indent="-179705">
              <a:buFont typeface="Arial" panose="020B0604020202020204" pitchFamily="34" charset="0"/>
              <a:buChar char="•"/>
            </a:pPr>
            <a:r>
              <a:rPr lang="en-US" altLang="zh-CN" sz="1600" dirty="0"/>
              <a:t>Space time network design</a:t>
            </a:r>
            <a:endParaRPr lang="en-US" altLang="zh-CN" sz="1600" dirty="0"/>
          </a:p>
          <a:p>
            <a:pPr marL="457200" indent="-179705">
              <a:buFont typeface="Arial" panose="020B0604020202020204" pitchFamily="34" charset="0"/>
              <a:buChar char="•"/>
            </a:pPr>
            <a:r>
              <a:rPr lang="en-US" altLang="zh-CN" sz="1600" dirty="0"/>
              <a:t>Transit network design </a:t>
            </a:r>
            <a:endParaRPr lang="en-US" altLang="zh-CN" sz="1600" dirty="0"/>
          </a:p>
          <a:p>
            <a:pPr marL="457200" indent="-179705">
              <a:buFont typeface="Arial" panose="020B0604020202020204" pitchFamily="34" charset="0"/>
              <a:buChar char="•"/>
            </a:pPr>
            <a:r>
              <a:rPr lang="en-US" altLang="zh-CN" sz="1600" dirty="0"/>
              <a:t>Yard management</a:t>
            </a:r>
            <a:endParaRPr lang="en-US" altLang="zh-CN" sz="1600" dirty="0"/>
          </a:p>
          <a:p>
            <a:pPr marL="457200" indent="-179705">
              <a:buFont typeface="Arial" panose="020B0604020202020204" pitchFamily="34" charset="0"/>
              <a:buChar char="•"/>
            </a:pPr>
            <a:r>
              <a:rPr lang="en-US" altLang="zh-CN" sz="1600" dirty="0"/>
              <a:t>Vehicle routing problem</a:t>
            </a:r>
            <a:endParaRPr lang="en-US" altLang="zh-CN" sz="1600" dirty="0"/>
          </a:p>
          <a:p>
            <a:pPr marL="457200" indent="-179705">
              <a:buFont typeface="Arial" panose="020B0604020202020204" pitchFamily="34" charset="0"/>
              <a:buChar char="•"/>
            </a:pPr>
            <a:r>
              <a:rPr lang="en-US" altLang="zh-CN" sz="1600" dirty="0"/>
              <a:t>Train scheduling</a:t>
            </a:r>
            <a:endParaRPr lang="en-US" altLang="zh-CN" sz="1600" dirty="0"/>
          </a:p>
          <a:p>
            <a:pPr marL="457200" indent="-179705">
              <a:buFont typeface="Arial" panose="020B0604020202020204" pitchFamily="34" charset="0"/>
              <a:buChar char="•"/>
            </a:pPr>
            <a:r>
              <a:rPr lang="en-US" altLang="zh-CN" sz="1600" dirty="0"/>
              <a:t>Customized bus service design</a:t>
            </a:r>
            <a:endParaRPr lang="en-US" altLang="zh-CN" sz="1600" dirty="0"/>
          </a:p>
          <a:p>
            <a:pPr marL="0" lvl="2" indent="-179705">
              <a:buFont typeface="Arial" panose="020B0604020202020204" pitchFamily="34" charset="0"/>
              <a:buChar char="•"/>
            </a:pPr>
            <a:r>
              <a:rPr lang="en-US" altLang="zh-CN" sz="1600" dirty="0" err="1"/>
              <a:t>https://github.com/xzhou99/learning-transportation/tree/master/GAMS_code%20-space-time-network</a:t>
            </a:r>
            <a:endParaRPr lang="en-US" altLang="zh-CN" sz="1600" dirty="0" err="1"/>
          </a:p>
          <a:p>
            <a:pPr marL="0" lvl="2" indent="-179705">
              <a:buFont typeface="Arial" panose="020B0604020202020204" pitchFamily="34" charset="0"/>
              <a:buChar char="•"/>
            </a:pPr>
            <a:endParaRPr lang="en-US" altLang="zh-CN" sz="1600" dirty="0" err="1"/>
          </a:p>
          <a:p>
            <a:pPr marL="0" lvl="2" indent="-179705">
              <a:buFont typeface="Arial" panose="020B0604020202020204" pitchFamily="34" charset="0"/>
              <a:buChar char="•"/>
            </a:pPr>
            <a:r>
              <a:rPr lang="en-US" altLang="zh-CN" sz="1600" dirty="0" err="1"/>
              <a:t>VRPLite</a:t>
            </a:r>
            <a:endParaRPr lang="en-US" altLang="zh-CN" sz="1600" dirty="0"/>
          </a:p>
          <a:p>
            <a:pPr marL="277495" lvl="2"/>
            <a:r>
              <a:rPr lang="en-US" altLang="zh-CN" sz="1600" dirty="0">
                <a:hlinkClick r:id="rId1"/>
              </a:rPr>
              <a:t>https://github.com/xzhou99/VRPLite</a:t>
            </a:r>
            <a:endParaRPr lang="en-US" altLang="zh-CN" sz="1600" dirty="0"/>
          </a:p>
          <a:p>
            <a:pPr marL="277495" lvl="2"/>
            <a:r>
              <a:rPr lang="en-US" altLang="zh-CN" sz="1600" dirty="0" err="1">
                <a:sym typeface="+mn-ea"/>
              </a:rPr>
              <a:t>D</a:t>
            </a:r>
            <a:r>
              <a:rPr lang="en-US" altLang="zh-CN" sz="1600" dirty="0"/>
              <a:t>TALite-S: for multimodal transportation simulation</a:t>
            </a:r>
            <a:endParaRPr lang="en-US" altLang="zh-CN" sz="1600" dirty="0"/>
          </a:p>
          <a:p>
            <a:pPr marL="277495" lvl="2"/>
            <a:r>
              <a:rPr lang="en-US" sz="1600" dirty="0"/>
              <a:t>https://github.com/xzhou99/DTALite-S</a:t>
            </a:r>
            <a:endParaRPr lang="en-US" sz="1600" dirty="0"/>
          </a:p>
          <a:p>
            <a:pPr indent="-179705">
              <a:buFont typeface="Arial" panose="020B0604020202020204" pitchFamily="34" charset="0"/>
              <a:buChar char="•"/>
            </a:pPr>
            <a:endParaRPr lang="en-US" sz="1600"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12"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4"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6.1 Learning Nework Flow Models based on GAMS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1"/>
          </p:nvPr>
        </p:nvPicPr>
        <p:blipFill>
          <a:blip r:embed="rId1"/>
          <a:stretch>
            <a:fillRect/>
          </a:stretch>
        </p:blipFill>
        <p:spPr>
          <a:xfrm>
            <a:off x="1470025" y="2435860"/>
            <a:ext cx="4191000" cy="2842260"/>
          </a:xfrm>
          <a:prstGeom prst="rect">
            <a:avLst/>
          </a:prstGeom>
        </p:spPr>
      </p:pic>
      <p:sp>
        <p:nvSpPr>
          <p:cNvPr id="6" name="Text Box 5"/>
          <p:cNvSpPr txBox="1"/>
          <p:nvPr/>
        </p:nvSpPr>
        <p:spPr>
          <a:xfrm>
            <a:off x="944880" y="1986915"/>
            <a:ext cx="10013950" cy="368300"/>
          </a:xfrm>
          <a:prstGeom prst="rect">
            <a:avLst/>
          </a:prstGeom>
          <a:noFill/>
        </p:spPr>
        <p:txBody>
          <a:bodyPr wrap="none" rtlCol="0" anchor="t">
            <a:spAutoFit/>
          </a:bodyPr>
          <a:lstStyle/>
          <a:p>
            <a:pPr marL="0" lvl="2" indent="-179705">
              <a:buFont typeface="Arial" panose="020B0604020202020204" pitchFamily="34" charset="0"/>
              <a:buChar char="•"/>
            </a:pPr>
            <a:r>
              <a:rPr lang="en-US" altLang="zh-CN" dirty="0" err="1">
                <a:sym typeface="+mn-ea"/>
              </a:rPr>
              <a:t>https://github.com/xzhou99/learning-transportation/tree/master/GAMS_code%20-space-time-network</a:t>
            </a:r>
            <a:endParaRPr lang="en-US"/>
          </a:p>
        </p:txBody>
      </p:sp>
      <p:pic>
        <p:nvPicPr>
          <p:cNvPr id="7" name="Content Placeholder 6"/>
          <p:cNvPicPr>
            <a:picLocks noGrp="1" noChangeAspect="1"/>
          </p:cNvPicPr>
          <p:nvPr>
            <p:ph sz="half" idx="2"/>
          </p:nvPr>
        </p:nvPicPr>
        <p:blipFill>
          <a:blip r:embed="rId2"/>
          <a:stretch>
            <a:fillRect/>
          </a:stretch>
        </p:blipFill>
        <p:spPr>
          <a:xfrm>
            <a:off x="6447790" y="3216910"/>
            <a:ext cx="4511040" cy="12801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6.2 From space-time diagram to space-time networks</a:t>
            </a:r>
            <a:endParaRPr lang="en-US"/>
          </a:p>
        </p:txBody>
      </p:sp>
      <p:sp>
        <p:nvSpPr>
          <p:cNvPr id="3" name="Content Placeholder 2"/>
          <p:cNvSpPr>
            <a:spLocks noGrp="1"/>
          </p:cNvSpPr>
          <p:nvPr>
            <p:ph sz="half" idx="1"/>
          </p:nvPr>
        </p:nvSpPr>
        <p:spPr/>
        <p:txBody>
          <a:bodyPr/>
          <a:lstStyle/>
          <a:p>
            <a:r>
              <a:rPr lang="en-US"/>
              <a:t>https://github.com/xzhou99/space-time-diagram_gmns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214630" y="2696210"/>
            <a:ext cx="6254750" cy="3173095"/>
          </a:xfrm>
          <a:prstGeom prst="rect">
            <a:avLst/>
          </a:prstGeom>
        </p:spPr>
      </p:pic>
      <p:pic>
        <p:nvPicPr>
          <p:cNvPr id="7" name="Picture 6"/>
          <p:cNvPicPr>
            <a:picLocks noChangeAspect="1"/>
          </p:cNvPicPr>
          <p:nvPr/>
        </p:nvPicPr>
        <p:blipFill>
          <a:blip r:embed="rId2"/>
          <a:stretch>
            <a:fillRect/>
          </a:stretch>
        </p:blipFill>
        <p:spPr>
          <a:xfrm>
            <a:off x="6720840" y="2910840"/>
            <a:ext cx="4434840" cy="853440"/>
          </a:xfrm>
          <a:prstGeom prst="rect">
            <a:avLst/>
          </a:prstGeom>
        </p:spPr>
      </p:pic>
      <p:sp>
        <p:nvSpPr>
          <p:cNvPr id="8" name="Text Box 7"/>
          <p:cNvSpPr txBox="1"/>
          <p:nvPr/>
        </p:nvSpPr>
        <p:spPr>
          <a:xfrm>
            <a:off x="6871335" y="398843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6.3 From space-time network to space-time-state network in vehicle routing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8" name="Text Box 7"/>
          <p:cNvSpPr txBox="1"/>
          <p:nvPr/>
        </p:nvSpPr>
        <p:spPr>
          <a:xfrm>
            <a:off x="6351905" y="416115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
        <p:nvSpPr>
          <p:cNvPr id="9" name="Content Placeholder 2"/>
          <p:cNvSpPr>
            <a:spLocks noGrp="1"/>
          </p:cNvSpPr>
          <p:nvPr/>
        </p:nvSpPr>
        <p:spPr>
          <a:xfrm>
            <a:off x="1224279" y="19727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marL="277495" lvl="2"/>
            <a:r>
              <a:rPr lang="en-US" altLang="zh-CN" sz="2000" dirty="0">
                <a:sym typeface="+mn-ea"/>
                <a:hlinkClick r:id="rId1"/>
              </a:rPr>
              <a:t>https://github.com/xzhou99/VRPLite</a:t>
            </a:r>
            <a:endParaRPr lang="en-US" altLang="zh-CN" sz="2000" dirty="0">
              <a:sym typeface="+mn-ea"/>
            </a:endParaRPr>
          </a:p>
          <a:p>
            <a:pPr marL="277495" lvl="2"/>
            <a:r>
              <a:rPr lang="en-US"/>
              <a:t>https://link.springer.com/article/10.1007/s40864-018-0083-7</a:t>
            </a:r>
            <a:endParaRPr lang="en-US"/>
          </a:p>
        </p:txBody>
      </p:sp>
      <p:graphicFrame>
        <p:nvGraphicFramePr>
          <p:cNvPr id="10" name="Object 9"/>
          <p:cNvGraphicFramePr>
            <a:graphicFrameLocks noChangeAspect="1"/>
          </p:cNvGraphicFramePr>
          <p:nvPr/>
        </p:nvGraphicFramePr>
        <p:xfrm>
          <a:off x="6718300" y="1409065"/>
          <a:ext cx="4670425" cy="2559685"/>
        </p:xfrm>
        <a:graphic>
          <a:graphicData uri="http://schemas.openxmlformats.org/presentationml/2006/ole">
            <mc:AlternateContent xmlns:mc="http://schemas.openxmlformats.org/markup-compatibility/2006">
              <mc:Choice xmlns:v="urn:schemas-microsoft-com:vml" Requires="v">
                <p:oleObj spid="_x0000_s40074" name="Visio" r:id="rId2" imgW="8963025" imgH="4916170" progId="Visio.Drawing.15">
                  <p:embed/>
                </p:oleObj>
              </mc:Choice>
              <mc:Fallback>
                <p:oleObj name="Visio" r:id="rId2" imgW="8963025" imgH="4916170" progId="Visio.Drawing.15">
                  <p:embed/>
                  <p:pic>
                    <p:nvPicPr>
                      <p:cNvPr id="0" name="Picture 40064"/>
                      <p:cNvPicPr>
                        <a:picLocks noChangeAspect="1" noChangeArrowheads="1"/>
                      </p:cNvPicPr>
                      <p:nvPr/>
                    </p:nvPicPr>
                    <p:blipFill>
                      <a:blip r:embed="rId3"/>
                      <a:srcRect/>
                      <a:stretch>
                        <a:fillRect/>
                      </a:stretch>
                    </p:blipFill>
                    <p:spPr bwMode="auto">
                      <a:xfrm>
                        <a:off x="6718300" y="1409065"/>
                        <a:ext cx="4670425" cy="2559685"/>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543560" y="2672067"/>
          <a:ext cx="4937760" cy="2799956"/>
        </p:xfrm>
        <a:graphic>
          <a:graphicData uri="http://schemas.openxmlformats.org/presentationml/2006/ole">
            <mc:AlternateContent xmlns:mc="http://schemas.openxmlformats.org/markup-compatibility/2006">
              <mc:Choice xmlns:v="urn:schemas-microsoft-com:vml" Requires="v">
                <p:oleObj spid="_x0000_s40075" name="Visio" r:id="rId4" imgW="5187950" imgH="2940685" progId="Visio.Drawing.15">
                  <p:embed/>
                </p:oleObj>
              </mc:Choice>
              <mc:Fallback>
                <p:oleObj name="Visio" r:id="rId4" imgW="5187950" imgH="2940685" progId="Visio.Drawing.15">
                  <p:embed/>
                  <p:pic>
                    <p:nvPicPr>
                      <p:cNvPr id="0" name="Object 1"/>
                      <p:cNvPicPr>
                        <a:picLocks noChangeAspect="1" noChangeArrowheads="1"/>
                      </p:cNvPicPr>
                      <p:nvPr/>
                    </p:nvPicPr>
                    <p:blipFill>
                      <a:blip r:embed="rId5"/>
                      <a:srcRect/>
                      <a:stretch>
                        <a:fillRect/>
                      </a:stretch>
                    </p:blipFill>
                    <p:spPr bwMode="auto">
                      <a:xfrm>
                        <a:off x="543560" y="2672067"/>
                        <a:ext cx="4937760" cy="2799956"/>
                      </a:xfrm>
                      <a:prstGeom prst="rect">
                        <a:avLst/>
                      </a:prstGeom>
                      <a:noFill/>
                    </p:spPr>
                  </p:pic>
                </p:oleObj>
              </mc:Fallback>
            </mc:AlternateContent>
          </a:graphicData>
        </a:graphic>
      </p:graphicFrame>
      <p:pic>
        <p:nvPicPr>
          <p:cNvPr id="12" name="Content Placeholder 11"/>
          <p:cNvPicPr>
            <a:picLocks noGrp="1" noChangeAspect="1"/>
          </p:cNvPicPr>
          <p:nvPr>
            <p:ph sz="half" idx="1"/>
          </p:nvPr>
        </p:nvPicPr>
        <p:blipFill>
          <a:blip r:embed="rId6"/>
          <a:stretch>
            <a:fillRect/>
          </a:stretch>
        </p:blipFill>
        <p:spPr>
          <a:xfrm>
            <a:off x="6273165" y="5127625"/>
            <a:ext cx="4572000" cy="8686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6.4 Use space-time network in multimodal system scheduling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8" name="Text Box 7"/>
          <p:cNvSpPr txBox="1"/>
          <p:nvPr/>
        </p:nvSpPr>
        <p:spPr>
          <a:xfrm>
            <a:off x="6374130" y="228917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
        <p:nvSpPr>
          <p:cNvPr id="9" name="Content Placeholder 2"/>
          <p:cNvSpPr>
            <a:spLocks noGrp="1"/>
          </p:cNvSpPr>
          <p:nvPr/>
        </p:nvSpPr>
        <p:spPr>
          <a:xfrm>
            <a:off x="1224279" y="19727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marL="277495" lvl="2"/>
            <a:endParaRPr lang="en-US"/>
          </a:p>
        </p:txBody>
      </p:sp>
      <p:graphicFrame>
        <p:nvGraphicFramePr>
          <p:cNvPr id="11" name="Object 10"/>
          <p:cNvGraphicFramePr>
            <a:graphicFrameLocks noChangeAspect="1"/>
          </p:cNvGraphicFramePr>
          <p:nvPr/>
        </p:nvGraphicFramePr>
        <p:xfrm>
          <a:off x="819150" y="2289162"/>
          <a:ext cx="4937760" cy="2799956"/>
        </p:xfrm>
        <a:graphic>
          <a:graphicData uri="http://schemas.openxmlformats.org/presentationml/2006/ole">
            <mc:AlternateContent xmlns:mc="http://schemas.openxmlformats.org/markup-compatibility/2006">
              <mc:Choice xmlns:v="urn:schemas-microsoft-com:vml" Requires="v">
                <p:oleObj spid="_x0000_s62469" name="Visio" r:id="rId1" imgW="5187950" imgH="2940685" progId="Visio.Drawing.15">
                  <p:embed/>
                </p:oleObj>
              </mc:Choice>
              <mc:Fallback>
                <p:oleObj name="Visio" r:id="rId1" imgW="5187950" imgH="2940685" progId="Visio.Drawing.15">
                  <p:embed/>
                  <p:pic>
                    <p:nvPicPr>
                      <p:cNvPr id="0" name="Object 1"/>
                      <p:cNvPicPr>
                        <a:picLocks noChangeAspect="1" noChangeArrowheads="1"/>
                      </p:cNvPicPr>
                      <p:nvPr/>
                    </p:nvPicPr>
                    <p:blipFill>
                      <a:blip r:embed="rId2"/>
                      <a:srcRect/>
                      <a:stretch>
                        <a:fillRect/>
                      </a:stretch>
                    </p:blipFill>
                    <p:spPr bwMode="auto">
                      <a:xfrm>
                        <a:off x="819150" y="2289162"/>
                        <a:ext cx="4937760" cy="2799956"/>
                      </a:xfrm>
                      <a:prstGeom prst="rect">
                        <a:avLst/>
                      </a:prstGeom>
                      <a:noFill/>
                    </p:spPr>
                  </p:pic>
                </p:oleObj>
              </mc:Fallback>
            </mc:AlternateContent>
          </a:graphicData>
        </a:graphic>
      </p:graphicFrame>
      <p:pic>
        <p:nvPicPr>
          <p:cNvPr id="13" name="Content Placeholder 12"/>
          <p:cNvPicPr>
            <a:picLocks noGrp="1" noChangeAspect="1"/>
          </p:cNvPicPr>
          <p:nvPr>
            <p:ph sz="half" idx="1"/>
          </p:nvPr>
        </p:nvPicPr>
        <p:blipFill>
          <a:blip r:embed="rId3"/>
          <a:stretch>
            <a:fillRect/>
          </a:stretch>
        </p:blipFill>
        <p:spPr>
          <a:xfrm>
            <a:off x="6406515" y="3781425"/>
            <a:ext cx="4572000" cy="1226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Motivations</a:t>
            </a:r>
            <a:endParaRPr lang="en-US" dirty="0"/>
          </a:p>
        </p:txBody>
      </p:sp>
      <p:sp>
        <p:nvSpPr>
          <p:cNvPr id="3" name="Content Placeholder 2"/>
          <p:cNvSpPr>
            <a:spLocks noGrp="1"/>
          </p:cNvSpPr>
          <p:nvPr>
            <p:ph idx="1"/>
          </p:nvPr>
        </p:nvSpPr>
        <p:spPr>
          <a:xfrm>
            <a:off x="1524000" y="2087217"/>
            <a:ext cx="4648200" cy="4038947"/>
          </a:xfrm>
        </p:spPr>
        <p:txBody>
          <a:bodyPr>
            <a:normAutofit/>
          </a:bodyPr>
          <a:lstStyle/>
          <a:p>
            <a:pPr marL="342900" lvl="1" indent="-342900">
              <a:buFont typeface="Arial" panose="020B0604020202020204" pitchFamily="34" charset="0"/>
              <a:buChar char="•"/>
            </a:pPr>
            <a:r>
              <a:rPr lang="en-US" dirty="0"/>
              <a:t>Existing technical barriers: (based on DTA user survey, </a:t>
            </a:r>
            <a:r>
              <a:rPr lang="en-US" sz="2000" dirty="0"/>
              <a:t>TRB network modeling committee, 2009</a:t>
            </a:r>
            <a:r>
              <a:rPr lang="en-US" dirty="0"/>
              <a:t>)</a:t>
            </a:r>
            <a:endParaRPr lang="en-US" dirty="0"/>
          </a:p>
          <a:p>
            <a:pPr lvl="2"/>
            <a:r>
              <a:rPr lang="en-US" dirty="0"/>
              <a:t>Require </a:t>
            </a:r>
            <a:r>
              <a:rPr lang="en-US" dirty="0">
                <a:solidFill>
                  <a:srgbClr val="FF0000"/>
                </a:solidFill>
              </a:rPr>
              <a:t>too many input data</a:t>
            </a:r>
            <a:r>
              <a:rPr lang="en-US" dirty="0"/>
              <a:t>: 47%</a:t>
            </a:r>
            <a:endParaRPr lang="en-US" dirty="0"/>
          </a:p>
          <a:p>
            <a:pPr lvl="2"/>
            <a:endParaRPr lang="en-US" dirty="0"/>
          </a:p>
          <a:p>
            <a:pPr lvl="2"/>
            <a:r>
              <a:rPr lang="en-US" dirty="0"/>
              <a:t>Take </a:t>
            </a:r>
            <a:r>
              <a:rPr lang="en-US" dirty="0">
                <a:solidFill>
                  <a:srgbClr val="FF0000"/>
                </a:solidFill>
              </a:rPr>
              <a:t>too long </a:t>
            </a:r>
            <a:r>
              <a:rPr lang="en-US" dirty="0"/>
              <a:t>to run: 35%</a:t>
            </a:r>
            <a:endParaRPr lang="en-US" dirty="0"/>
          </a:p>
          <a:p>
            <a:pPr lvl="2"/>
            <a:endParaRPr lang="en-US" dirty="0"/>
          </a:p>
          <a:p>
            <a:pPr lvl="2"/>
            <a:endParaRPr lang="en-US" dirty="0">
              <a:solidFill>
                <a:srgbClr val="FF0000"/>
              </a:solidFill>
            </a:endParaRPr>
          </a:p>
          <a:p>
            <a:pPr lvl="2"/>
            <a:r>
              <a:rPr lang="en-US" dirty="0">
                <a:solidFill>
                  <a:srgbClr val="FF0000"/>
                </a:solidFill>
              </a:rPr>
              <a:t>Model is unclear</a:t>
            </a:r>
            <a:r>
              <a:rPr lang="en-US" dirty="0"/>
              <a:t>: 35%</a:t>
            </a:r>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4" name="Slide Number Placeholder 3"/>
          <p:cNvSpPr>
            <a:spLocks noGrp="1"/>
          </p:cNvSpPr>
          <p:nvPr>
            <p:ph type="sldNum" sz="quarter" idx="12"/>
          </p:nvPr>
        </p:nvSpPr>
        <p:spPr/>
        <p:txBody>
          <a:bodyPr/>
          <a:lstStyle/>
          <a:p>
            <a:fld id="{BAF7A419-B3C9-46E8-BEAC-1F7281603BD6}" type="slidenum">
              <a:rPr lang="en-US" smtClean="0"/>
            </a:fld>
            <a:endParaRPr lang="en-US"/>
          </a:p>
        </p:txBody>
      </p:sp>
      <p:sp>
        <p:nvSpPr>
          <p:cNvPr id="5" name="Content Placeholder 2"/>
          <p:cNvSpPr txBox="1"/>
          <p:nvPr/>
        </p:nvSpPr>
        <p:spPr>
          <a:xfrm>
            <a:off x="5867400" y="1600201"/>
            <a:ext cx="4114800" cy="4525963"/>
          </a:xfrm>
          <a:prstGeom prst="rect">
            <a:avLst/>
          </a:prstGeom>
        </p:spPr>
        <p:txBody>
          <a:bodyPr vert="horz" lIns="91440" tIns="45720" rIns="91440" bIns="45720" rtlCol="0">
            <a:normAutofit/>
          </a:bodyPr>
          <a:lstStyle/>
          <a:p>
            <a:pPr marL="1143000" lvl="2" indent="-228600">
              <a:spcBef>
                <a:spcPct val="20000"/>
              </a:spcBef>
              <a:defRPr/>
            </a:pPr>
            <a:endParaRPr lang="en-US" sz="2400" dirty="0"/>
          </a:p>
          <a:p>
            <a:pPr marL="1143000" lvl="2" indent="-228600">
              <a:spcBef>
                <a:spcPct val="20000"/>
              </a:spcBef>
              <a:defRPr/>
            </a:pPr>
            <a:r>
              <a:rPr lang="en-US" sz="2000" dirty="0"/>
              <a:t>Our goals</a:t>
            </a: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Simplified data input </a:t>
            </a:r>
            <a:r>
              <a:rPr lang="en-US" sz="2000" dirty="0"/>
              <a:t>from static traffic assignment</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t>Use </a:t>
            </a:r>
            <a:r>
              <a:rPr lang="en-US" sz="2000" dirty="0">
                <a:solidFill>
                  <a:srgbClr val="FF0000"/>
                </a:solidFill>
              </a:rPr>
              <a:t>parallel computing </a:t>
            </a:r>
            <a:r>
              <a:rPr lang="en-US" sz="2000" dirty="0"/>
              <a:t>capability, simplified routing and simulation</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Open-source</a:t>
            </a:r>
            <a:endParaRPr lang="en-US" sz="2400" dirty="0"/>
          </a:p>
          <a:p>
            <a:pPr marL="1143000" lvl="2" indent="-228600">
              <a:spcBef>
                <a:spcPct val="20000"/>
              </a:spcBef>
              <a:buFont typeface="Arial" panose="020B0604020202020204" pitchFamily="34" charset="0"/>
              <a:buChar char="•"/>
              <a:defRPr/>
            </a:pPr>
            <a:endParaRPr lang="en-US" sz="2400" dirty="0"/>
          </a:p>
        </p:txBody>
      </p:sp>
      <p:sp>
        <p:nvSpPr>
          <p:cNvPr id="6" name="Rectangle 5"/>
          <p:cNvSpPr/>
          <p:nvPr/>
        </p:nvSpPr>
        <p:spPr>
          <a:xfrm>
            <a:off x="7086601" y="5181601"/>
            <a:ext cx="3196003" cy="646331"/>
          </a:xfrm>
          <a:prstGeom prst="rect">
            <a:avLst/>
          </a:prstGeom>
        </p:spPr>
        <p:txBody>
          <a:bodyPr wrap="none">
            <a:spAutoFit/>
          </a:bodyPr>
          <a:lstStyle/>
          <a:p>
            <a:r>
              <a:rPr lang="en-US" dirty="0"/>
              <a:t>Visualization: </a:t>
            </a:r>
            <a:r>
              <a:rPr lang="en-US" dirty="0">
                <a:solidFill>
                  <a:srgbClr val="FF0000"/>
                </a:solidFill>
              </a:rPr>
              <a:t>Seeing is believing</a:t>
            </a:r>
            <a:endParaRPr lang="en-US" dirty="0">
              <a:solidFill>
                <a:srgbClr val="FF0000"/>
              </a:solidFill>
            </a:endParaRPr>
          </a:p>
          <a:p>
            <a:r>
              <a:rPr lang="en-US" dirty="0"/>
              <a:t>Excel Tools: </a:t>
            </a:r>
            <a:r>
              <a:rPr lang="en-US" dirty="0">
                <a:solidFill>
                  <a:srgbClr val="FF0000"/>
                </a:solidFill>
              </a:rPr>
              <a:t>Start from basics</a:t>
            </a:r>
            <a:endParaRPr lang="en-US" dirty="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6.5 A</a:t>
            </a:r>
            <a:r>
              <a:rPr lang="en-US">
                <a:sym typeface="+mn-ea"/>
              </a:rPr>
              <a:t>utomated vehicle scheduling</a:t>
            </a:r>
            <a:br>
              <a:rPr lang="en-US">
                <a:sym typeface="+mn-ea"/>
              </a:rPr>
            </a:br>
            <a:r>
              <a:rPr lang="en-US">
                <a:sym typeface="+mn-ea"/>
              </a:rPr>
              <a:t> </a:t>
            </a:r>
            <a:r>
              <a:rPr lang="en-US"/>
              <a:t>based on space-time networks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1"/>
          </p:nvPr>
        </p:nvPicPr>
        <p:blipFill>
          <a:blip r:embed="rId1"/>
          <a:stretch>
            <a:fillRect/>
          </a:stretch>
        </p:blipFill>
        <p:spPr>
          <a:xfrm>
            <a:off x="960755" y="3272790"/>
            <a:ext cx="6120130" cy="2799715"/>
          </a:xfrm>
          <a:prstGeom prst="rect">
            <a:avLst/>
          </a:prstGeom>
        </p:spPr>
      </p:pic>
      <p:sp>
        <p:nvSpPr>
          <p:cNvPr id="6" name="Text Box 5"/>
          <p:cNvSpPr txBox="1"/>
          <p:nvPr/>
        </p:nvSpPr>
        <p:spPr>
          <a:xfrm>
            <a:off x="815975" y="2189480"/>
            <a:ext cx="3605530" cy="368300"/>
          </a:xfrm>
          <a:prstGeom prst="rect">
            <a:avLst/>
          </a:prstGeom>
          <a:noFill/>
        </p:spPr>
        <p:txBody>
          <a:bodyPr wrap="none" rtlCol="0" anchor="t">
            <a:spAutoFit/>
          </a:bodyPr>
          <a:lstStyle/>
          <a:p>
            <a:r>
              <a:rPr lang="en-US">
                <a:sym typeface="+mn-ea"/>
              </a:rPr>
              <a:t>https://github.com/xzhou99/AVRLite</a:t>
            </a:r>
            <a:endParaRPr lang="en-US"/>
          </a:p>
        </p:txBody>
      </p:sp>
      <p:sp>
        <p:nvSpPr>
          <p:cNvPr id="8" name="Text Box 7"/>
          <p:cNvSpPr txBox="1"/>
          <p:nvPr/>
        </p:nvSpPr>
        <p:spPr>
          <a:xfrm>
            <a:off x="6413500" y="1912620"/>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pic>
        <p:nvPicPr>
          <p:cNvPr id="7" name="Content Placeholder 6"/>
          <p:cNvPicPr>
            <a:picLocks noGrp="1" noChangeAspect="1"/>
          </p:cNvPicPr>
          <p:nvPr>
            <p:ph sz="half" idx="2"/>
          </p:nvPr>
        </p:nvPicPr>
        <p:blipFill>
          <a:blip r:embed="rId2"/>
          <a:stretch>
            <a:fillRect/>
          </a:stretch>
        </p:blipFill>
        <p:spPr>
          <a:xfrm>
            <a:off x="729615" y="2644140"/>
            <a:ext cx="4716780" cy="381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6.6 Travel demand and activity modeling based on space-time-state network</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13" name="Content Placeholder 12"/>
          <p:cNvPicPr>
            <a:picLocks noGrp="1" noChangeAspect="1"/>
          </p:cNvPicPr>
          <p:nvPr>
            <p:ph sz="half" idx="2"/>
          </p:nvPr>
        </p:nvPicPr>
        <p:blipFill>
          <a:blip r:embed="rId1"/>
          <a:stretch>
            <a:fillRect/>
          </a:stretch>
        </p:blipFill>
        <p:spPr>
          <a:xfrm>
            <a:off x="1431925" y="2834640"/>
            <a:ext cx="4099560" cy="784860"/>
          </a:xfrm>
          <a:prstGeom prst="rect">
            <a:avLst/>
          </a:prstGeom>
        </p:spPr>
      </p:pic>
      <p:sp>
        <p:nvSpPr>
          <p:cNvPr id="14" name="Text Box 13"/>
          <p:cNvSpPr txBox="1"/>
          <p:nvPr/>
        </p:nvSpPr>
        <p:spPr>
          <a:xfrm>
            <a:off x="1431925" y="1912620"/>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pic>
        <p:nvPicPr>
          <p:cNvPr id="15" name="Content Placeholder 14"/>
          <p:cNvPicPr>
            <a:picLocks noGrp="1" noChangeAspect="1"/>
          </p:cNvPicPr>
          <p:nvPr>
            <p:ph sz="half" idx="1"/>
          </p:nvPr>
        </p:nvPicPr>
        <p:blipFill>
          <a:blip r:embed="rId2"/>
          <a:stretch>
            <a:fillRect/>
          </a:stretch>
        </p:blipFill>
        <p:spPr>
          <a:xfrm>
            <a:off x="435610" y="3944620"/>
            <a:ext cx="4937760" cy="1948815"/>
          </a:xfrm>
          <a:prstGeom prst="rect">
            <a:avLst/>
          </a:prstGeom>
        </p:spPr>
      </p:pic>
      <p:pic>
        <p:nvPicPr>
          <p:cNvPr id="16" name="Picture 15"/>
          <p:cNvPicPr>
            <a:picLocks noChangeAspect="1"/>
          </p:cNvPicPr>
          <p:nvPr/>
        </p:nvPicPr>
        <p:blipFill>
          <a:blip r:embed="rId3"/>
          <a:stretch>
            <a:fillRect/>
          </a:stretch>
        </p:blipFill>
        <p:spPr>
          <a:xfrm>
            <a:off x="6069330" y="3015615"/>
            <a:ext cx="6047105" cy="25438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838200"/>
            <a:ext cx="6617335" cy="746760"/>
          </a:xfrm>
        </p:spPr>
        <p:txBody>
          <a:bodyPr>
            <a:noAutofit/>
          </a:bodyPr>
          <a:lstStyle/>
          <a:p>
            <a:r>
              <a:rPr lang="en-US" sz="3200" dirty="0">
                <a:cs typeface="Times New Roman" panose="02020603050405020304" pitchFamily="18" charset="0"/>
              </a:rPr>
              <a:t>Summary of related open-source tools</a:t>
            </a:r>
            <a:endParaRPr lang="en-US" sz="3200" dirty="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A7697326-84D0-4E2A-91F6-1F27E83E641B}" type="slidenum">
              <a:rPr lang="en-US" smtClean="0">
                <a:cs typeface="Times New Roman" panose="02020603050405020304" pitchFamily="18" charset="0"/>
              </a:rPr>
            </a:fld>
            <a:endParaRPr lang="en-US">
              <a:cs typeface="Times New Roman" panose="02020603050405020304" pitchFamily="18" charset="0"/>
            </a:endParaRPr>
          </a:p>
        </p:txBody>
      </p:sp>
      <p:sp>
        <p:nvSpPr>
          <p:cNvPr id="10" name="TextBox 9"/>
          <p:cNvSpPr txBox="1"/>
          <p:nvPr/>
        </p:nvSpPr>
        <p:spPr>
          <a:xfrm>
            <a:off x="1329690" y="1975761"/>
            <a:ext cx="9231627" cy="2861310"/>
          </a:xfrm>
          <a:prstGeom prst="rect">
            <a:avLst/>
          </a:prstGeom>
          <a:noFill/>
        </p:spPr>
        <p:txBody>
          <a:bodyPr wrap="square" rtlCol="0">
            <a:spAutoFit/>
          </a:bodyPr>
          <a:lstStyle/>
          <a:p>
            <a:r>
              <a:rPr lang="en-US" sz="2000" dirty="0">
                <a:latin typeface="+mj-lt"/>
              </a:rPr>
              <a:t>Simulation-based mesoscopic dynamic traffic assignment</a:t>
            </a:r>
            <a:endParaRPr lang="en-US" sz="2000" dirty="0">
              <a:latin typeface="+mj-lt"/>
            </a:endParaRPr>
          </a:p>
          <a:p>
            <a:r>
              <a:rPr lang="en-US" sz="2000" dirty="0">
                <a:latin typeface="+mj-lt"/>
              </a:rPr>
              <a:t>	DTALite(based on simplified kinematic wave model)</a:t>
            </a:r>
            <a:endParaRPr lang="en-US" sz="2000" dirty="0">
              <a:latin typeface="+mj-lt"/>
            </a:endParaRPr>
          </a:p>
          <a:p>
            <a:r>
              <a:rPr lang="en-US" sz="2000" dirty="0">
                <a:latin typeface="+mj-lt"/>
                <a:sym typeface="+mn-ea"/>
              </a:rPr>
              <a:t>Simulation-based mesoscopic dynamic traffic assignment</a:t>
            </a:r>
            <a:endParaRPr lang="en-US" sz="2000" dirty="0">
              <a:latin typeface="+mj-lt"/>
              <a:sym typeface="+mn-ea"/>
            </a:endParaRPr>
          </a:p>
          <a:p>
            <a:r>
              <a:rPr lang="en-US" sz="2000" dirty="0">
                <a:latin typeface="+mj-lt"/>
                <a:sym typeface="+mn-ea"/>
              </a:rPr>
              <a:t>	STALite</a:t>
            </a:r>
            <a:endParaRPr lang="en-US" sz="2000" dirty="0">
              <a:latin typeface="+mj-lt"/>
            </a:endParaRPr>
          </a:p>
          <a:p>
            <a:r>
              <a:rPr lang="en-US" sz="2000" dirty="0">
                <a:latin typeface="+mj-lt"/>
                <a:sym typeface="+mn-ea"/>
              </a:rPr>
              <a:t>visualization interfeace </a:t>
            </a:r>
            <a:endParaRPr lang="en-US" sz="2000" dirty="0">
              <a:latin typeface="+mj-lt"/>
            </a:endParaRPr>
          </a:p>
          <a:p>
            <a:r>
              <a:rPr lang="en-US" sz="2000" dirty="0">
                <a:latin typeface="+mj-lt"/>
              </a:rPr>
              <a:t>	NEXTA </a:t>
            </a:r>
            <a:endParaRPr lang="en-US" sz="2000" dirty="0">
              <a:latin typeface="+mj-lt"/>
            </a:endParaRPr>
          </a:p>
          <a:p>
            <a:r>
              <a:rPr lang="en-US" sz="2000" dirty="0">
                <a:latin typeface="+mj-lt"/>
              </a:rPr>
              <a:t>Traffic state estimation and prediction, Train routing and scheduling </a:t>
            </a:r>
            <a:endParaRPr lang="en-US" sz="2000" dirty="0">
              <a:latin typeface="+mj-lt"/>
            </a:endParaRPr>
          </a:p>
          <a:p>
            <a:r>
              <a:rPr lang="en-US" sz="2000" dirty="0">
                <a:latin typeface="+mj-lt"/>
              </a:rPr>
              <a:t>                 VRPLite</a:t>
            </a:r>
            <a:endParaRPr lang="en-US" sz="2000" dirty="0">
              <a:latin typeface="+mj-lt"/>
            </a:endParaRPr>
          </a:p>
          <a:p>
            <a:r>
              <a:rPr lang="en-US" sz="2000" dirty="0">
                <a:latin typeface="+mj-lt"/>
              </a:rPr>
              <a:t>                 </a:t>
            </a:r>
            <a:endParaRPr lang="en-US" sz="2000" dirty="0">
              <a:latin typeface="+mj-l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Large scale applications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91837"/>
          </a:xfrm>
        </p:spPr>
        <p:txBody>
          <a:bodyPr vert="horz" lIns="91440" tIns="45720" rIns="91440" bIns="45720" rtlCol="0" anchor="b">
            <a:noAutofit/>
          </a:bodyPr>
          <a:lstStyle/>
          <a:p>
            <a:r>
              <a:rPr lang="en-US" sz="3200" dirty="0">
                <a:cs typeface="Times New Roman" panose="02020603050405020304" pitchFamily="18" charset="0"/>
              </a:rPr>
              <a:t>Computational Challenges </a:t>
            </a:r>
            <a:endParaRPr lang="en-US" sz="3200" dirty="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Picture 4"/>
          <p:cNvPicPr/>
          <p:nvPr/>
        </p:nvPicPr>
        <p:blipFill>
          <a:blip r:embed="rId1" cstate="print"/>
          <a:srcRect/>
          <a:stretch>
            <a:fillRect/>
          </a:stretch>
        </p:blipFill>
        <p:spPr bwMode="auto">
          <a:xfrm>
            <a:off x="1242391" y="1845734"/>
            <a:ext cx="3363402" cy="3318546"/>
          </a:xfrm>
          <a:prstGeom prst="rect">
            <a:avLst/>
          </a:prstGeom>
          <a:noFill/>
          <a:ln w="9525">
            <a:noFill/>
            <a:miter lim="800000"/>
            <a:headEnd/>
            <a:tailEnd/>
          </a:ln>
        </p:spPr>
      </p:pic>
      <p:sp>
        <p:nvSpPr>
          <p:cNvPr id="6" name="TextBox 5"/>
          <p:cNvSpPr txBox="1"/>
          <p:nvPr/>
        </p:nvSpPr>
        <p:spPr>
          <a:xfrm>
            <a:off x="444944" y="5430816"/>
            <a:ext cx="7396192" cy="923330"/>
          </a:xfrm>
          <a:prstGeom prst="rect">
            <a:avLst/>
          </a:prstGeom>
          <a:noFill/>
        </p:spPr>
        <p:txBody>
          <a:bodyPr wrap="none" rtlCol="0">
            <a:spAutoFit/>
          </a:bodyPr>
          <a:lstStyle/>
          <a:p>
            <a:r>
              <a:rPr lang="en-US" dirty="0"/>
              <a:t>Maryland State-wide model:</a:t>
            </a:r>
            <a:endParaRPr lang="en-US" dirty="0"/>
          </a:p>
          <a:p>
            <a:r>
              <a:rPr lang="en-US" dirty="0"/>
              <a:t>20 K nodes, 47K links, 3,000 zones, 18 M agents</a:t>
            </a:r>
            <a:endParaRPr lang="en-US" dirty="0"/>
          </a:p>
          <a:p>
            <a:r>
              <a:rPr lang="en-US" dirty="0"/>
              <a:t>CPU time: 30 min per UE iteration on a 20-core workstation with 194 GB RAM</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6062870" y="2481535"/>
            <a:ext cx="4415028" cy="3321251"/>
          </a:xfrm>
          <a:prstGeom prst="rect">
            <a:avLst/>
          </a:prstGeom>
          <a:noFill/>
          <a:ln w="9525">
            <a:noFill/>
            <a:miter lim="800000"/>
            <a:headEnd/>
            <a:tailEnd/>
          </a:ln>
        </p:spPr>
      </p:pic>
      <p:sp>
        <p:nvSpPr>
          <p:cNvPr id="8" name="Rectangle 7"/>
          <p:cNvSpPr/>
          <p:nvPr/>
        </p:nvSpPr>
        <p:spPr>
          <a:xfrm>
            <a:off x="5552661" y="1763492"/>
            <a:ext cx="6096000" cy="584775"/>
          </a:xfrm>
          <a:prstGeom prst="rect">
            <a:avLst/>
          </a:prstGeom>
        </p:spPr>
        <p:txBody>
          <a:bodyPr>
            <a:spAutoFit/>
          </a:bodyPr>
          <a:lstStyle/>
          <a:p>
            <a:pPr marL="342900" lvl="1">
              <a:buClr>
                <a:schemeClr val="accent1"/>
              </a:buClr>
            </a:pPr>
            <a:r>
              <a:rPr lang="en-US" sz="1600" dirty="0"/>
              <a:t>Shared memory-based parallel computing for agent-based path finding and mesoscopic traffic simulation  (based on </a:t>
            </a:r>
            <a:r>
              <a:rPr lang="en-US" sz="1600" dirty="0" err="1"/>
              <a:t>OpenMP</a:t>
            </a:r>
            <a:r>
              <a:rPr lang="en-US" sz="1600" dirty="0"/>
              <a:t>)</a:t>
            </a:r>
            <a:endParaRPr lang="en-US" sz="1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828" y="286603"/>
            <a:ext cx="10058400" cy="956043"/>
          </a:xfrm>
        </p:spPr>
        <p:txBody>
          <a:bodyPr>
            <a:normAutofit/>
          </a:bodyPr>
          <a:lstStyle/>
          <a:p>
            <a:r>
              <a:rPr lang="en-US" sz="3200" dirty="0">
                <a:cs typeface="Times New Roman" panose="02020603050405020304" pitchFamily="18" charset="0"/>
              </a:rPr>
              <a:t>Origin-Destination Demand Spatial Distribution Pattern</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1" cstate="print"/>
          <a:srcRect/>
          <a:stretch>
            <a:fillRect/>
          </a:stretch>
        </p:blipFill>
        <p:spPr bwMode="auto">
          <a:xfrm>
            <a:off x="1336431" y="1845734"/>
            <a:ext cx="6046084" cy="3481729"/>
          </a:xfrm>
          <a:prstGeom prst="rect">
            <a:avLst/>
          </a:prstGeom>
          <a:noFill/>
          <a:ln w="9525">
            <a:noFill/>
            <a:miter lim="800000"/>
            <a:headEnd/>
            <a:tailEnd/>
          </a:ln>
        </p:spPr>
      </p:pic>
      <p:sp>
        <p:nvSpPr>
          <p:cNvPr id="3" name="TextBox 2"/>
          <p:cNvSpPr txBox="1"/>
          <p:nvPr/>
        </p:nvSpPr>
        <p:spPr>
          <a:xfrm>
            <a:off x="1207477" y="5548852"/>
            <a:ext cx="8293424" cy="646331"/>
          </a:xfrm>
          <a:prstGeom prst="rect">
            <a:avLst/>
          </a:prstGeom>
          <a:noFill/>
        </p:spPr>
        <p:txBody>
          <a:bodyPr wrap="none" rtlCol="0">
            <a:spAutoFit/>
          </a:bodyPr>
          <a:lstStyle/>
          <a:p>
            <a:r>
              <a:rPr lang="en-US" dirty="0"/>
              <a:t>Collaboration with University of Maryland and Maryland </a:t>
            </a:r>
            <a:r>
              <a:rPr lang="en-US" dirty="0">
                <a:hlinkClick r:id="rId2"/>
              </a:rPr>
              <a:t>State Highway Administration</a:t>
            </a:r>
            <a:endParaRPr lang="en-US" dirty="0"/>
          </a:p>
          <a:p>
            <a:r>
              <a:rPr lang="en-US" dirty="0"/>
              <a:t>Supported by TRB SHRP II Program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4"/>
            <a:ext cx="10058400" cy="1401520"/>
          </a:xfrm>
        </p:spPr>
        <p:txBody>
          <a:bodyPr>
            <a:normAutofit/>
          </a:bodyPr>
          <a:lstStyle/>
          <a:p>
            <a:r>
              <a:rPr lang="en-US" sz="3200" dirty="0">
                <a:cs typeface="Times New Roman" panose="02020603050405020304" pitchFamily="18" charset="0"/>
              </a:rPr>
              <a:t>Vehicle Animation at Network Level</a:t>
            </a:r>
            <a:endParaRPr lang="en-US" sz="3200" dirty="0">
              <a:cs typeface="Times New Roman" panose="02020603050405020304" pitchFamily="18" charset="0"/>
            </a:endParaRPr>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cstate="print"/>
          <a:srcRect/>
          <a:stretch>
            <a:fillRect/>
          </a:stretch>
        </p:blipFill>
        <p:spPr bwMode="auto">
          <a:xfrm>
            <a:off x="2351585" y="1844824"/>
            <a:ext cx="7708007" cy="402849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Volume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1" cstate="print"/>
          <a:srcRect/>
          <a:stretch>
            <a:fillRect/>
          </a:stretch>
        </p:blipFill>
        <p:spPr bwMode="auto">
          <a:xfrm>
            <a:off x="1703512" y="1772817"/>
            <a:ext cx="8809856" cy="4496155"/>
          </a:xfrm>
          <a:prstGeom prst="rect">
            <a:avLst/>
          </a:prstGeom>
          <a:noFill/>
          <a:ln w="9525">
            <a:noFill/>
            <a:miter lim="800000"/>
            <a:headEnd/>
            <a:tailEnd/>
          </a:ln>
        </p:spPr>
      </p:pic>
      <p:sp>
        <p:nvSpPr>
          <p:cNvPr id="6" name="TextBox 5"/>
          <p:cNvSpPr txBox="1"/>
          <p:nvPr/>
        </p:nvSpPr>
        <p:spPr>
          <a:xfrm>
            <a:off x="1847529" y="6381328"/>
            <a:ext cx="4916667" cy="369332"/>
          </a:xfrm>
          <a:prstGeom prst="rect">
            <a:avLst/>
          </a:prstGeom>
          <a:noFill/>
        </p:spPr>
        <p:txBody>
          <a:bodyPr wrap="none" rtlCol="0">
            <a:spAutoFit/>
          </a:bodyPr>
          <a:lstStyle/>
          <a:p>
            <a:r>
              <a:rPr lang="en-US" dirty="0"/>
              <a:t>Band width of a link is proportional to link volume </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Density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cstate="print"/>
          <a:srcRect/>
          <a:stretch>
            <a:fillRect/>
          </a:stretch>
        </p:blipFill>
        <p:spPr bwMode="auto">
          <a:xfrm>
            <a:off x="1919537" y="1844824"/>
            <a:ext cx="8417421" cy="4403772"/>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1117995"/>
          </a:xfrm>
        </p:spPr>
        <p:txBody>
          <a:bodyPr>
            <a:normAutofit/>
          </a:bodyPr>
          <a:lstStyle/>
          <a:p>
            <a:r>
              <a:rPr lang="en-US" sz="3200" dirty="0">
                <a:cs typeface="Times New Roman" panose="02020603050405020304" pitchFamily="18" charset="0"/>
              </a:rPr>
              <a:t>Speed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1" cstate="print"/>
          <a:srcRect/>
          <a:stretch>
            <a:fillRect/>
          </a:stretch>
        </p:blipFill>
        <p:spPr bwMode="auto">
          <a:xfrm>
            <a:off x="1524001" y="1556792"/>
            <a:ext cx="8728491" cy="446449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Autofit/>
          </a:bodyPr>
          <a:lstStyle/>
          <a:p>
            <a:r>
              <a:rPr lang="en-US" sz="3200" dirty="0">
                <a:cs typeface="Times New Roman" panose="02020603050405020304" pitchFamily="18" charset="0"/>
              </a:rPr>
              <a:t>Open-source Free Software Package </a:t>
            </a:r>
            <a:endParaRPr lang="en-US" sz="3200" dirty="0">
              <a:cs typeface="Times New Roman" panose="02020603050405020304" pitchFamily="18" charset="0"/>
            </a:endParaRPr>
          </a:p>
        </p:txBody>
      </p:sp>
      <p:sp>
        <p:nvSpPr>
          <p:cNvPr id="3" name="Content Placeholder 2"/>
          <p:cNvSpPr>
            <a:spLocks noGrp="1"/>
          </p:cNvSpPr>
          <p:nvPr>
            <p:ph idx="1"/>
          </p:nvPr>
        </p:nvSpPr>
        <p:spPr>
          <a:xfrm>
            <a:off x="1182757" y="1848678"/>
            <a:ext cx="6742043" cy="4277486"/>
          </a:xfrm>
        </p:spPr>
        <p:txBody>
          <a:bodyPr>
            <a:noAutofit/>
          </a:bodyPr>
          <a:lstStyle/>
          <a:p>
            <a:r>
              <a:rPr lang="en-US" dirty="0"/>
              <a:t>NEXTA: front-end Graphical User Interface GUI (C++)</a:t>
            </a:r>
            <a:endParaRPr lang="en-US" dirty="0"/>
          </a:p>
          <a:p>
            <a:pPr lvl="1"/>
            <a:r>
              <a:rPr lang="en-US" dirty="0"/>
              <a:t>https://github.com/xzhou99/NeXTA-GMNS</a:t>
            </a:r>
            <a:endParaRPr lang="en-US" dirty="0"/>
          </a:p>
          <a:p>
            <a:pPr lvl="1"/>
            <a:endParaRPr lang="en-US" sz="1200" dirty="0"/>
          </a:p>
          <a:p>
            <a:pPr lvl="1"/>
            <a:endParaRPr lang="en-US" sz="1200" dirty="0"/>
          </a:p>
          <a:p>
            <a:pPr lvl="1"/>
            <a:endParaRPr lang="en-US" sz="1200" dirty="0"/>
          </a:p>
          <a:p>
            <a:r>
              <a:rPr lang="en-US" dirty="0"/>
              <a:t>DTALite: Open-source computational engine  (C++)</a:t>
            </a:r>
            <a:endParaRPr lang="en-US" dirty="0"/>
          </a:p>
          <a:p>
            <a:pPr marL="0" lvl="2"/>
            <a:r>
              <a:rPr lang="en-US" sz="1600" dirty="0">
                <a:latin typeface="+mj-lt"/>
                <a:sym typeface="+mn-ea"/>
              </a:rPr>
              <a:t>STALite: Simulation-based mesoscopic dynamic traffic assignment</a:t>
            </a:r>
            <a:endParaRPr lang="en-US" sz="1600" dirty="0">
              <a:latin typeface="+mj-lt"/>
            </a:endParaRPr>
          </a:p>
          <a:p>
            <a:pPr marL="0" lvl="2"/>
            <a:r>
              <a:rPr lang="en-US" sz="1600" dirty="0">
                <a:sym typeface="+mn-ea"/>
              </a:rPr>
              <a:t> https://github.com/xzhou99/stalite-dtalite_software_release</a:t>
            </a:r>
            <a:endParaRPr lang="en-US" sz="1600" dirty="0">
              <a:sym typeface="+mn-ea"/>
            </a:endParaRPr>
          </a:p>
          <a:p>
            <a:pPr marL="457200" lvl="3"/>
            <a:r>
              <a:rPr lang="en-US" sz="1600" dirty="0"/>
              <a:t>Light-weight and agent-based DTA</a:t>
            </a:r>
            <a:endParaRPr lang="en-US" sz="1600" dirty="0"/>
          </a:p>
          <a:p>
            <a:pPr lvl="1"/>
            <a:r>
              <a:rPr lang="en-US" sz="1600" dirty="0"/>
              <a:t>Simplified kinematic wave model (Newell)</a:t>
            </a:r>
            <a:endParaRPr lang="en-US" sz="1600" dirty="0"/>
          </a:p>
          <a:p>
            <a:pPr lvl="1"/>
            <a:r>
              <a:rPr lang="en-US" sz="1600" dirty="0"/>
              <a:t>Built-in OD demand matrix estimation (ODME) program </a:t>
            </a:r>
            <a:endParaRPr lang="en-US" sz="1600" dirty="0"/>
          </a:p>
          <a:p>
            <a:pPr lvl="1"/>
            <a:r>
              <a:rPr lang="en-US" sz="1600" dirty="0"/>
              <a:t>Emission prediction (light-weight MOVES interface)</a:t>
            </a:r>
            <a:endParaRPr lang="en-US" sz="1600" dirty="0"/>
          </a:p>
          <a:p>
            <a:pPr lvl="2"/>
            <a:r>
              <a:rPr lang="en-US" dirty="0"/>
              <a:t>Simplified car follow modeling (Newell)</a:t>
            </a:r>
            <a:r>
              <a:rPr lang="en-US" sz="1200" dirty="0"/>
              <a:t> </a:t>
            </a:r>
            <a:endParaRPr lang="en-US" sz="1200" dirty="0"/>
          </a:p>
          <a:p>
            <a:pPr lvl="2"/>
            <a:endParaRPr lang="en-US" sz="1200" dirty="0"/>
          </a:p>
        </p:txBody>
      </p:sp>
      <p:pic>
        <p:nvPicPr>
          <p:cNvPr id="4" name="Picture 2"/>
          <p:cNvPicPr>
            <a:picLocks noChangeAspect="1" noChangeArrowheads="1"/>
          </p:cNvPicPr>
          <p:nvPr/>
        </p:nvPicPr>
        <p:blipFill>
          <a:blip r:embed="rId1" cstate="print"/>
          <a:srcRect r="14286"/>
          <a:stretch>
            <a:fillRect/>
          </a:stretch>
        </p:blipFill>
        <p:spPr bwMode="auto">
          <a:xfrm>
            <a:off x="7717971" y="1676400"/>
            <a:ext cx="2873829" cy="2011680"/>
          </a:xfrm>
          <a:prstGeom prst="rect">
            <a:avLst/>
          </a:prstGeom>
          <a:noFill/>
          <a:ln w="9525">
            <a:noFill/>
            <a:miter lim="800000"/>
            <a:headEnd/>
            <a:tailEnd/>
          </a:ln>
        </p:spPr>
      </p:pic>
      <p:pic>
        <p:nvPicPr>
          <p:cNvPr id="5" name="Picture 3"/>
          <p:cNvPicPr>
            <a:picLocks noChangeAspect="1" noChangeArrowheads="1"/>
          </p:cNvPicPr>
          <p:nvPr/>
        </p:nvPicPr>
        <p:blipFill>
          <a:blip r:embed="rId2" cstate="print"/>
          <a:srcRect r="1449"/>
          <a:stretch>
            <a:fillRect/>
          </a:stretch>
        </p:blipFill>
        <p:spPr bwMode="auto">
          <a:xfrm>
            <a:off x="8077200" y="5105400"/>
            <a:ext cx="2590800" cy="1326048"/>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Queue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cstate="print"/>
          <a:srcRect/>
          <a:stretch>
            <a:fillRect/>
          </a:stretch>
        </p:blipFill>
        <p:spPr bwMode="auto">
          <a:xfrm>
            <a:off x="2135560" y="1700808"/>
            <a:ext cx="8100392" cy="4217082"/>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4"/>
            <a:ext cx="10058400" cy="1270190"/>
          </a:xfrm>
        </p:spPr>
        <p:txBody>
          <a:bodyPr>
            <a:normAutofit/>
          </a:bodyPr>
          <a:lstStyle/>
          <a:p>
            <a:r>
              <a:rPr lang="en-US" sz="3200" dirty="0">
                <a:cs typeface="Times New Roman" panose="02020603050405020304" pitchFamily="18" charset="0"/>
              </a:rPr>
              <a:t>Queue Duration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a:xfrm>
            <a:off x="1991544" y="6237313"/>
            <a:ext cx="8229600" cy="320899"/>
          </a:xfrm>
        </p:spPr>
        <p:txBody>
          <a:bodyPr>
            <a:normAutofit fontScale="92500" lnSpcReduction="20000"/>
          </a:bodyPr>
          <a:lstStyle/>
          <a:p>
            <a:pPr>
              <a:buNone/>
            </a:pPr>
            <a:r>
              <a:rPr lang="en-US" b="1" dirty="0"/>
              <a:t>Link width represents duration of congestion (e.g.  60 min vs. 120 min)</a:t>
            </a:r>
            <a:endParaRPr lang="en-US" dirty="0"/>
          </a:p>
        </p:txBody>
      </p:sp>
      <p:pic>
        <p:nvPicPr>
          <p:cNvPr id="8194" name="Picture 2"/>
          <p:cNvPicPr>
            <a:picLocks noChangeAspect="1" noChangeArrowheads="1"/>
          </p:cNvPicPr>
          <p:nvPr/>
        </p:nvPicPr>
        <p:blipFill>
          <a:blip r:embed="rId1" cstate="print"/>
          <a:srcRect/>
          <a:stretch>
            <a:fillRect/>
          </a:stretch>
        </p:blipFill>
        <p:spPr bwMode="auto">
          <a:xfrm>
            <a:off x="2159820" y="1556793"/>
            <a:ext cx="8508180" cy="4204891"/>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9210676" y="6237313"/>
            <a:ext cx="1457325" cy="466725"/>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932597"/>
          </a:xfrm>
        </p:spPr>
        <p:txBody>
          <a:bodyPr>
            <a:normAutofit/>
          </a:bodyPr>
          <a:lstStyle/>
          <a:p>
            <a:r>
              <a:rPr lang="en-US" sz="3200" dirty="0">
                <a:cs typeface="Times New Roman" panose="02020603050405020304" pitchFamily="18" charset="0"/>
              </a:rPr>
              <a:t>Time-dependent Bottleneck Locations</a:t>
            </a:r>
            <a:endParaRPr lang="en-US" sz="3200" dirty="0">
              <a:cs typeface="Times New Roman" panose="02020603050405020304" pitchFamily="18" charset="0"/>
            </a:endParaRPr>
          </a:p>
        </p:txBody>
      </p:sp>
      <p:sp>
        <p:nvSpPr>
          <p:cNvPr id="5" name="Content Placeholder 4"/>
          <p:cNvSpPr>
            <a:spLocks noGrp="1"/>
          </p:cNvSpPr>
          <p:nvPr>
            <p:ph idx="1"/>
          </p:nvPr>
        </p:nvSpPr>
        <p:spPr>
          <a:xfrm>
            <a:off x="1519282" y="5591239"/>
            <a:ext cx="8229600" cy="464915"/>
          </a:xfrm>
        </p:spPr>
        <p:txBody>
          <a:bodyPr>
            <a:noAutofit/>
          </a:bodyPr>
          <a:lstStyle/>
          <a:p>
            <a:pPr>
              <a:buNone/>
            </a:pPr>
            <a:r>
              <a:rPr lang="en-US" sz="1400" b="1" dirty="0"/>
              <a:t>Size of a circle represents the total delay at one node</a:t>
            </a:r>
            <a:endParaRPr lang="en-US" sz="1400" b="1" dirty="0"/>
          </a:p>
          <a:p>
            <a:pPr>
              <a:buNone/>
            </a:pPr>
            <a:r>
              <a:rPr lang="en-US" sz="1400" b="1" dirty="0"/>
              <a:t>Color of a circle represents  the age of congestion (to identify the congestion propagation sequence)</a:t>
            </a:r>
            <a:endParaRPr lang="en-US" sz="1400" b="1" dirty="0"/>
          </a:p>
        </p:txBody>
      </p:sp>
      <p:pic>
        <p:nvPicPr>
          <p:cNvPr id="9218" name="Picture 2"/>
          <p:cNvPicPr>
            <a:picLocks noChangeAspect="1" noChangeArrowheads="1"/>
          </p:cNvPicPr>
          <p:nvPr/>
        </p:nvPicPr>
        <p:blipFill>
          <a:blip r:embed="rId1" cstate="print"/>
          <a:srcRect/>
          <a:stretch>
            <a:fillRect/>
          </a:stretch>
        </p:blipFill>
        <p:spPr bwMode="auto">
          <a:xfrm>
            <a:off x="2063553" y="1412777"/>
            <a:ext cx="8391525" cy="421734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909151"/>
          </a:xfrm>
        </p:spPr>
        <p:txBody>
          <a:bodyPr>
            <a:normAutofit/>
          </a:bodyPr>
          <a:lstStyle/>
          <a:p>
            <a:r>
              <a:rPr lang="en-US" sz="3200" dirty="0">
                <a:cs typeface="Times New Roman" panose="02020603050405020304" pitchFamily="18" charset="0"/>
              </a:rPr>
              <a:t>Statewide Network Coverage in Google Earth</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1" cstate="print"/>
          <a:srcRect/>
          <a:stretch>
            <a:fillRect/>
          </a:stretch>
        </p:blipFill>
        <p:spPr bwMode="auto">
          <a:xfrm>
            <a:off x="1589560" y="1412777"/>
            <a:ext cx="9078441" cy="5229891"/>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868835" y="2173174"/>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Hexagon 7"/>
          <p:cNvSpPr/>
          <p:nvPr/>
        </p:nvSpPr>
        <p:spPr bwMode="auto">
          <a:xfrm>
            <a:off x="2877787" y="3431965"/>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3978230"/>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389414"/>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4" y="5260765"/>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3859477"/>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0" y="3111333"/>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4000001"/>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3740724"/>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135083"/>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3679368"/>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8" y="3515094"/>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sp>
        <p:nvSpPr>
          <p:cNvPr id="20" name="Title 8"/>
          <p:cNvSpPr>
            <a:spLocks noGrp="1"/>
          </p:cNvSpPr>
          <p:nvPr>
            <p:ph type="title"/>
          </p:nvPr>
        </p:nvSpPr>
        <p:spPr>
          <a:xfrm>
            <a:off x="2009775" y="152400"/>
            <a:ext cx="8461375" cy="920750"/>
          </a:xfrm>
        </p:spPr>
        <p:txBody>
          <a:bodyPr/>
          <a:lstStyle/>
          <a:p>
            <a:r>
              <a:rPr lang="en-US" dirty="0"/>
              <a:t>2. Integrated Modeling Practices</a:t>
            </a:r>
            <a:endParaRPr lang="en-US" dirty="0"/>
          </a:p>
        </p:txBody>
      </p:sp>
      <p:sp>
        <p:nvSpPr>
          <p:cNvPr id="21" name="Content Placeholder 2"/>
          <p:cNvSpPr txBox="1"/>
          <p:nvPr/>
        </p:nvSpPr>
        <p:spPr bwMode="auto">
          <a:xfrm>
            <a:off x="1981200" y="129958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Current Practice</a:t>
            </a:r>
            <a:br>
              <a:rPr lang="en-US" sz="2400" b="1" dirty="0"/>
            </a:br>
            <a:r>
              <a:rPr lang="en-US" sz="2400" b="1" dirty="0">
                <a:solidFill>
                  <a:srgbClr val="FF0000"/>
                </a:solidFill>
              </a:rPr>
              <a:t>Ad Hoc</a:t>
            </a:r>
            <a:endParaRPr lang="en-US" sz="2400" b="1" dirty="0">
              <a:solidFill>
                <a:srgbClr val="FF0000"/>
              </a:solidFill>
            </a:endParaRPr>
          </a:p>
        </p:txBody>
      </p:sp>
      <p:sp>
        <p:nvSpPr>
          <p:cNvPr id="22" name="Slide Number Placeholder 3"/>
          <p:cNvSpPr>
            <a:spLocks noGrp="1"/>
          </p:cNvSpPr>
          <p:nvPr>
            <p:ph type="sldNum" sz="quarter" idx="10"/>
          </p:nvPr>
        </p:nvSpPr>
        <p:spPr>
          <a:xfrm flipH="1">
            <a:off x="1981200" y="6373813"/>
            <a:ext cx="355600" cy="320675"/>
          </a:xfrm>
        </p:spPr>
        <p:txBody>
          <a:bodyPr/>
          <a:lstStyle/>
          <a:p>
            <a:pPr>
              <a:defRPr/>
            </a:pPr>
            <a:fld id="{AEDF7EB8-BA4A-44FB-BCF1-CE6115A42AEA}" type="slidenum">
              <a:rPr lang="en-US" smtClean="0"/>
            </a:fld>
            <a:endParaRPr lang="en-US" sz="12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6" name="Diagram 5"/>
          <p:cNvGraphicFramePr/>
          <p:nvPr/>
        </p:nvGraphicFramePr>
        <p:xfrm>
          <a:off x="868835" y="2137549"/>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5500217" y="2147074"/>
          <a:ext cx="5785283" cy="41289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Hexagon 7"/>
          <p:cNvSpPr/>
          <p:nvPr/>
        </p:nvSpPr>
        <p:spPr bwMode="auto">
          <a:xfrm>
            <a:off x="2877787" y="3396340"/>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3942605"/>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353789"/>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4" y="5225140"/>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3823852"/>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0" y="3075708"/>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3964376"/>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3705099"/>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099458"/>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3643743"/>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8" y="3479469"/>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18" name="Straight Arrow Connector 17"/>
          <p:cNvCxnSpPr/>
          <p:nvPr/>
        </p:nvCxnSpPr>
        <p:spPr bwMode="auto">
          <a:xfrm flipH="1" flipV="1">
            <a:off x="7509164" y="3562595"/>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7" y="3123208"/>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4" y="4453244"/>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4655125"/>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6" y="3631868"/>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5" y="4429494"/>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9" name="Title 8"/>
          <p:cNvSpPr>
            <a:spLocks noGrp="1"/>
          </p:cNvSpPr>
          <p:nvPr>
            <p:ph type="title"/>
          </p:nvPr>
        </p:nvSpPr>
        <p:spPr>
          <a:xfrm>
            <a:off x="1097280" y="286385"/>
            <a:ext cx="10058400" cy="1136015"/>
          </a:xfrm>
        </p:spPr>
        <p:txBody>
          <a:bodyPr/>
          <a:lstStyle/>
          <a:p>
            <a:r>
              <a:rPr lang="en-US" dirty="0"/>
              <a:t>Our Vision </a:t>
            </a:r>
            <a:endParaRPr lang="en-US" dirty="0"/>
          </a:p>
        </p:txBody>
      </p:sp>
      <p:sp>
        <p:nvSpPr>
          <p:cNvPr id="32" name="Content Placeholder 2"/>
          <p:cNvSpPr txBox="1"/>
          <p:nvPr/>
        </p:nvSpPr>
        <p:spPr bwMode="auto">
          <a:xfrm>
            <a:off x="1981200" y="129958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Current Practice</a:t>
            </a:r>
            <a:br>
              <a:rPr lang="en-US" sz="2400" b="1" dirty="0"/>
            </a:br>
            <a:r>
              <a:rPr lang="en-US" sz="2400" b="1" dirty="0">
                <a:solidFill>
                  <a:srgbClr val="FF0000"/>
                </a:solidFill>
              </a:rPr>
              <a:t>Ad Hoc</a:t>
            </a:r>
            <a:endParaRPr lang="en-US" sz="2400" b="1" dirty="0">
              <a:solidFill>
                <a:srgbClr val="FF0000"/>
              </a:solidFill>
            </a:endParaRPr>
          </a:p>
        </p:txBody>
      </p:sp>
      <p:sp>
        <p:nvSpPr>
          <p:cNvPr id="33" name="Content Placeholder 2"/>
          <p:cNvSpPr txBox="1"/>
          <p:nvPr/>
        </p:nvSpPr>
        <p:spPr bwMode="auto">
          <a:xfrm>
            <a:off x="6312379" y="97375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With Analysis, Modeling and Simulation (AMS) Data Hub</a:t>
            </a:r>
            <a:br>
              <a:rPr lang="en-US" sz="2400" b="1" dirty="0"/>
            </a:br>
            <a:r>
              <a:rPr lang="en-US" sz="2400" b="1" dirty="0">
                <a:solidFill>
                  <a:srgbClr val="00CC00"/>
                </a:solidFill>
              </a:rPr>
              <a:t>Systematic</a:t>
            </a:r>
            <a:endParaRPr lang="en-US" sz="2400" b="1" dirty="0">
              <a:solidFill>
                <a:srgbClr val="00CC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6"/>
          <p:cNvGraphicFramePr/>
          <p:nvPr/>
        </p:nvGraphicFramePr>
        <p:xfrm>
          <a:off x="5500217" y="2147074"/>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cxnSp>
        <p:nvCxnSpPr>
          <p:cNvPr id="18" name="Straight Arrow Connector 17"/>
          <p:cNvCxnSpPr/>
          <p:nvPr/>
        </p:nvCxnSpPr>
        <p:spPr bwMode="auto">
          <a:xfrm flipH="1" flipV="1">
            <a:off x="7509164" y="3562595"/>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7" y="3123208"/>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4" y="4453244"/>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4655125"/>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6" y="3631868"/>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5" y="4429494"/>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9" name="Title 8"/>
          <p:cNvSpPr>
            <a:spLocks noGrp="1"/>
          </p:cNvSpPr>
          <p:nvPr>
            <p:ph type="title"/>
          </p:nvPr>
        </p:nvSpPr>
        <p:spPr/>
        <p:txBody>
          <a:bodyPr/>
          <a:lstStyle/>
          <a:p>
            <a:r>
              <a:rPr lang="en-US" dirty="0"/>
              <a:t>Our Vision </a:t>
            </a:r>
            <a:endParaRPr lang="en-US" dirty="0"/>
          </a:p>
        </p:txBody>
      </p:sp>
      <p:sp>
        <p:nvSpPr>
          <p:cNvPr id="33" name="Content Placeholder 2"/>
          <p:cNvSpPr txBox="1"/>
          <p:nvPr/>
        </p:nvSpPr>
        <p:spPr bwMode="auto">
          <a:xfrm>
            <a:off x="6278089" y="129760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With AMS Data Hub</a:t>
            </a:r>
            <a:br>
              <a:rPr lang="en-US" sz="2400" b="1" dirty="0"/>
            </a:br>
            <a:r>
              <a:rPr lang="en-US" sz="2400" b="1" dirty="0">
                <a:solidFill>
                  <a:srgbClr val="00CC00"/>
                </a:solidFill>
              </a:rPr>
              <a:t>Systematic</a:t>
            </a:r>
            <a:endParaRPr lang="en-US" sz="2400" b="1" dirty="0">
              <a:solidFill>
                <a:srgbClr val="00CC00"/>
              </a:solidFill>
            </a:endParaRPr>
          </a:p>
        </p:txBody>
      </p:sp>
    </p:spTree>
  </p:cSld>
  <p:clrMapOvr>
    <a:masterClrMapping/>
  </p:clrMapOvr>
</p:sld>
</file>

<file path=ppt/theme/theme1.xml><?xml version="1.0" encoding="utf-8"?>
<a:theme xmlns:a="http://schemas.openxmlformats.org/drawingml/2006/main" name="Retrospect">
  <a:themeElements>
    <a:clrScheme name="Custom 6">
      <a:dk1>
        <a:sysClr val="windowText" lastClr="000000"/>
      </a:dk1>
      <a:lt1>
        <a:sysClr val="window" lastClr="FFFFFF"/>
      </a:lt1>
      <a:dk2>
        <a:srgbClr val="696464"/>
      </a:dk2>
      <a:lt2>
        <a:srgbClr val="E9E5DC"/>
      </a:lt2>
      <a:accent1>
        <a:srgbClr val="000000"/>
      </a:accent1>
      <a:accent2>
        <a:srgbClr val="98182A"/>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12206</Words>
  <Application>WPS Presentation</Application>
  <PresentationFormat>宽屏</PresentationFormat>
  <Paragraphs>542</Paragraphs>
  <Slides>63</Slides>
  <Notes>31</Notes>
  <HiddenSlides>2</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63</vt:i4>
      </vt:variant>
    </vt:vector>
  </HeadingPairs>
  <TitlesOfParts>
    <vt:vector size="79" baseType="lpstr">
      <vt:lpstr>Arial</vt:lpstr>
      <vt:lpstr>SimSun</vt:lpstr>
      <vt:lpstr>Wingdings</vt:lpstr>
      <vt:lpstr>Calibri</vt:lpstr>
      <vt:lpstr>Times New Roman</vt:lpstr>
      <vt:lpstr>MS PGothic</vt:lpstr>
      <vt:lpstr>Myriad Pro</vt:lpstr>
      <vt:lpstr>Segoe Print</vt:lpstr>
      <vt:lpstr>Calibri Light</vt:lpstr>
      <vt:lpstr>Microsoft YaHei</vt:lpstr>
      <vt:lpstr>Arial Unicode MS</vt:lpstr>
      <vt:lpstr>Retrospect</vt:lpstr>
      <vt:lpstr>Visio.Drawing.11</vt:lpstr>
      <vt:lpstr>Visio.Drawing.15</vt:lpstr>
      <vt:lpstr>Visio.Drawing.15</vt:lpstr>
      <vt:lpstr>Visio.Drawing.15</vt:lpstr>
      <vt:lpstr>PowerPoint 演示文稿</vt:lpstr>
      <vt:lpstr>PowerPoint 演示文稿</vt:lpstr>
      <vt:lpstr>Outline</vt:lpstr>
      <vt:lpstr>1. Motivations</vt:lpstr>
      <vt:lpstr>1. Motivations</vt:lpstr>
      <vt:lpstr>Open-source Free Software Package </vt:lpstr>
      <vt:lpstr>2. Integrated Modeling Practices</vt:lpstr>
      <vt:lpstr>Our Vision </vt:lpstr>
      <vt:lpstr>Our Vision </vt:lpstr>
      <vt:lpstr>3. AMS Data Hub Software Prototype: NeXTA</vt:lpstr>
      <vt:lpstr>Sample data set: Pasadena Test Data Sets</vt:lpstr>
      <vt:lpstr>Sample data sets</vt:lpstr>
      <vt:lpstr>Data hub  0: Network</vt:lpstr>
      <vt:lpstr>Approach 1: Network Data GIS shape file Importing</vt:lpstr>
      <vt:lpstr>Approach 2: Openstreet Map Data Importing</vt:lpstr>
      <vt:lpstr>Approach 3: Create network from the scratch based on background image</vt:lpstr>
      <vt:lpstr>Approach 4:  General Transit Feed Specification (GTFS)</vt:lpstr>
      <vt:lpstr>Use of network data: Shortest Path Finding, Network Flow Model</vt:lpstr>
      <vt:lpstr>Connection 1: Big Data</vt:lpstr>
      <vt:lpstr>Big data for integrated traffic management </vt:lpstr>
      <vt:lpstr>1.1 Understand QKV relationship from aggregated sensor data</vt:lpstr>
      <vt:lpstr>1.2 Understand capacity and bottleneck  </vt:lpstr>
      <vt:lpstr>1.3 Understand traffic state estimation and prediction</vt:lpstr>
      <vt:lpstr>1.4 Map matching based on space-time paths and a time geographic method</vt:lpstr>
      <vt:lpstr>1.5 Analysis of Trajectories from NGSIM </vt:lpstr>
      <vt:lpstr>1.6 Integrate deep learning methods with transportation modeling</vt:lpstr>
      <vt:lpstr>Connection 2: Travel demand model</vt:lpstr>
      <vt:lpstr>2.1 Trip generation, distribution and model choice</vt:lpstr>
      <vt:lpstr>2.2 Static Traffic Assignment</vt:lpstr>
      <vt:lpstr>2.3 OD Demand Estimation</vt:lpstr>
      <vt:lpstr>2.4 City, Land Use and Urban Layout</vt:lpstr>
      <vt:lpstr>Connection 3: Traffic Stream Model and Dynamic Assignment </vt:lpstr>
      <vt:lpstr>3.1 Traffic flow modeling </vt:lpstr>
      <vt:lpstr>3.2 Understand Traffic Simulation</vt:lpstr>
      <vt:lpstr>3.3 Understand dynamic traffic equilibrium</vt:lpstr>
      <vt:lpstr>3.4  Public Transportation Mobility Simulation for Bridging Multi-agent Simulation and Optimization</vt:lpstr>
      <vt:lpstr>Connection 4: Microsimulation Models</vt:lpstr>
      <vt:lpstr>4.1 Understand driving behavior</vt:lpstr>
      <vt:lpstr>4.2 Building multi-resolution networks</vt:lpstr>
      <vt:lpstr>4.3 Modeling Signal Control Logic</vt:lpstr>
      <vt:lpstr>4.4 Multi-resolution Traffic Modeling</vt:lpstr>
      <vt:lpstr>Connection 5: Capacity Analysis Tools</vt:lpstr>
      <vt:lpstr>5.1 Traffic signal timing optimization</vt:lpstr>
      <vt:lpstr>5.2. Freeway capacity analysis</vt:lpstr>
      <vt:lpstr>Connection 6: Optimization, Routing and Scheduling</vt:lpstr>
      <vt:lpstr>6.1 Learning Nework Flow Models based on GAMS</vt:lpstr>
      <vt:lpstr>6.2 From space-time diagram to space-time networks</vt:lpstr>
      <vt:lpstr>6.3 From space-time network to space-time-state network in vehicle routing</vt:lpstr>
      <vt:lpstr>6.4 Use space-time network in multimodal system scheduling</vt:lpstr>
      <vt:lpstr>6.5 Automated vehicle scheduling  based on space-time networks</vt:lpstr>
      <vt:lpstr>6.6 Travel demand and activity modeling based on space-time-state network</vt:lpstr>
      <vt:lpstr>Summary of related open-source tools</vt:lpstr>
      <vt:lpstr>5. Large scale applications </vt:lpstr>
      <vt:lpstr>Computational Challenges </vt:lpstr>
      <vt:lpstr>Origin-Destination Demand Spatial Distribution Pattern</vt:lpstr>
      <vt:lpstr>Vehicle Animation at Network Level</vt:lpstr>
      <vt:lpstr>Volume at Network Level</vt:lpstr>
      <vt:lpstr>Density at Network Level</vt:lpstr>
      <vt:lpstr>Speed at Network Level</vt:lpstr>
      <vt:lpstr>Queue at Network Level</vt:lpstr>
      <vt:lpstr>Queue Duration at Network Level</vt:lpstr>
      <vt:lpstr>Time-dependent Bottleneck Locations</vt:lpstr>
      <vt:lpstr>Statewide Network Coverage in Google Earth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dc:creator>
  <cp:lastModifiedBy>Xuesong Zhou</cp:lastModifiedBy>
  <cp:revision>282</cp:revision>
  <dcterms:created xsi:type="dcterms:W3CDTF">2014-11-03T18:53:00Z</dcterms:created>
  <dcterms:modified xsi:type="dcterms:W3CDTF">2020-09-22T17:37:20Z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